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  <p:sldId id="258" r:id="rId4"/>
    <p:sldId id="266" r:id="rId5"/>
    <p:sldId id="269" r:id="rId6"/>
    <p:sldId id="271" r:id="rId7"/>
    <p:sldId id="272" r:id="rId8"/>
    <p:sldId id="274" r:id="rId9"/>
    <p:sldId id="275" r:id="rId10"/>
    <p:sldId id="277" r:id="rId1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6" d="100"/>
          <a:sy n="76" d="100"/>
        </p:scale>
        <p:origin x="272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microsoft.com/office/2007/relationships/hdphoto" Target="../media/image2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microsoft.com/office/2007/relationships/hdphoto" Target="../media/image2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microsoft.com/office/2007/relationships/hdphoto" Target="../media/image2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microsoft.com/office/2007/relationships/hdphoto" Target="../media/image2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microsoft.com/office/2007/relationships/hdphoto" Target="../media/image2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microsoft.com/office/2007/relationships/hdphoto" Target="../media/image2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microsoft.com/office/2007/relationships/hdphoto" Target="../media/image2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microsoft.com/office/2007/relationships/hdphoto" Target="../media/image2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microsoft.com/office/2007/relationships/hdphoto" Target="../media/image2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microsoft.com/office/2007/relationships/hdphoto" Target="../media/image2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microsoft.com/office/2007/relationships/hdphoto" Target="../media/image2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microsoft.com/office/2007/relationships/hdphoto" Target="../media/image2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00539-D45E-4545-815C-3796302C49D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966E1-5D0F-44AE-BA9F-39A3BABEF0F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00539-D45E-4545-815C-3796302C49D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966E1-5D0F-44AE-BA9F-39A3BABEF0F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00539-D45E-4545-815C-3796302C49D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966E1-5D0F-44AE-BA9F-39A3BABEF0F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bg>
      <p:bgPr>
        <a:solidFill>
          <a:srgbClr val="F3F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3000" contrast="-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5398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幻灯片">
    <p:bg>
      <p:bgPr>
        <a:solidFill>
          <a:srgbClr val="F3F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3000" contrast="-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5398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标题幻灯片">
    <p:bg>
      <p:bgPr>
        <a:solidFill>
          <a:srgbClr val="F3F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3000" contrast="-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5398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标题幻灯片">
    <p:bg>
      <p:bgPr>
        <a:solidFill>
          <a:srgbClr val="F3F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3000" contrast="-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5398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标题幻灯片">
    <p:bg>
      <p:bgPr>
        <a:solidFill>
          <a:srgbClr val="F3F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3000" contrast="-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5398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标题幻灯片">
    <p:bg>
      <p:bgPr>
        <a:solidFill>
          <a:srgbClr val="F3F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3000" contrast="-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5398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标题幻灯片">
    <p:bg>
      <p:bgPr>
        <a:solidFill>
          <a:srgbClr val="F3F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3000" contrast="-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5398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标题和内容">
    <p:bg>
      <p:bgPr>
        <a:solidFill>
          <a:srgbClr val="F3F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3000" contrast="-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5398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00539-D45E-4545-815C-3796302C49D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966E1-5D0F-44AE-BA9F-39A3BABEF0F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标题幻灯片">
    <p:bg>
      <p:bgPr>
        <a:solidFill>
          <a:srgbClr val="F3F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3000" contrast="-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5398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标题幻灯片">
    <p:bg>
      <p:bgPr>
        <a:solidFill>
          <a:srgbClr val="F3F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3000" contrast="-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5398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标题幻灯片">
    <p:bg>
      <p:bgPr>
        <a:solidFill>
          <a:srgbClr val="F3F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3000" contrast="-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5398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标题幻灯片">
    <p:bg>
      <p:bgPr>
        <a:solidFill>
          <a:srgbClr val="F3F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3000" contrast="-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5398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00539-D45E-4545-815C-3796302C49D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966E1-5D0F-44AE-BA9F-39A3BABEF0F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00539-D45E-4545-815C-3796302C49D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966E1-5D0F-44AE-BA9F-39A3BABEF0F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00539-D45E-4545-815C-3796302C49D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966E1-5D0F-44AE-BA9F-39A3BABEF0F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00539-D45E-4545-815C-3796302C49D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966E1-5D0F-44AE-BA9F-39A3BABEF0F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00539-D45E-4545-815C-3796302C49D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966E1-5D0F-44AE-BA9F-39A3BABEF0F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00539-D45E-4545-815C-3796302C49D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966E1-5D0F-44AE-BA9F-39A3BABEF0F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00539-D45E-4545-815C-3796302C49D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966E1-5D0F-44AE-BA9F-39A3BABEF0F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4" Type="http://schemas.openxmlformats.org/officeDocument/2006/relationships/theme" Target="../theme/theme1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F00539-D45E-4545-815C-3796302C49D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3966E1-5D0F-44AE-BA9F-39A3BABEF0F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image" Target="../media/image6.png"/><Relationship Id="rId1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26247" y="302261"/>
            <a:ext cx="11548533" cy="871220"/>
            <a:chOff x="31" y="357"/>
            <a:chExt cx="13640" cy="1029"/>
          </a:xfrm>
        </p:grpSpPr>
        <p:sp>
          <p:nvSpPr>
            <p:cNvPr id="17" name="矩形 16"/>
            <p:cNvSpPr/>
            <p:nvPr/>
          </p:nvSpPr>
          <p:spPr>
            <a:xfrm>
              <a:off x="31" y="1212"/>
              <a:ext cx="13640" cy="174"/>
            </a:xfrm>
            <a:prstGeom prst="rect">
              <a:avLst/>
            </a:prstGeom>
            <a:solidFill>
              <a:srgbClr val="133E92">
                <a:alpha val="9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200">
                <a:defRPr/>
              </a:pPr>
              <a:endParaRPr lang="zh-CN" altLang="en-US">
                <a:solidFill>
                  <a:prstClr val="white"/>
                </a:solidFill>
                <a:latin typeface="方正粗黑宋简体" panose="02000000000000000000" charset="-122"/>
                <a:ea typeface="方正粗黑宋简体" panose="02000000000000000000" charset="-122"/>
              </a:endParaRPr>
            </a:p>
          </p:txBody>
        </p:sp>
        <p:grpSp>
          <p:nvGrpSpPr>
            <p:cNvPr id="18" name="组合 17"/>
            <p:cNvGrpSpPr/>
            <p:nvPr/>
          </p:nvGrpSpPr>
          <p:grpSpPr>
            <a:xfrm>
              <a:off x="336" y="357"/>
              <a:ext cx="854" cy="733"/>
              <a:chOff x="242" y="425"/>
              <a:chExt cx="854" cy="733"/>
            </a:xfrm>
          </p:grpSpPr>
          <p:sp>
            <p:nvSpPr>
              <p:cNvPr id="19" name="矩形 18"/>
              <p:cNvSpPr/>
              <p:nvPr/>
            </p:nvSpPr>
            <p:spPr>
              <a:xfrm>
                <a:off x="510" y="648"/>
                <a:ext cx="587" cy="510"/>
              </a:xfrm>
              <a:prstGeom prst="rect">
                <a:avLst/>
              </a:prstGeom>
              <a:noFill/>
              <a:ln w="28575" cmpd="sng">
                <a:solidFill>
                  <a:schemeClr val="accent1">
                    <a:lumMod val="90000"/>
                    <a:lumOff val="1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200">
                  <a:defRPr/>
                </a:pPr>
                <a:endParaRPr lang="zh-CN" altLang="en-US">
                  <a:solidFill>
                    <a:schemeClr val="accent1">
                      <a:lumMod val="90000"/>
                      <a:lumOff val="10000"/>
                    </a:schemeClr>
                  </a:solidFill>
                  <a:latin typeface="方正粗黑宋简体" panose="02000000000000000000" charset="-122"/>
                  <a:ea typeface="方正粗黑宋简体" panose="02000000000000000000" charset="-122"/>
                </a:endParaRPr>
              </a:p>
            </p:txBody>
          </p:sp>
          <p:sp>
            <p:nvSpPr>
              <p:cNvPr id="20" name="矩形 19"/>
              <p:cNvSpPr/>
              <p:nvPr/>
            </p:nvSpPr>
            <p:spPr>
              <a:xfrm>
                <a:off x="242" y="425"/>
                <a:ext cx="570" cy="532"/>
              </a:xfrm>
              <a:prstGeom prst="rect">
                <a:avLst/>
              </a:prstGeom>
              <a:noFill/>
              <a:ln w="28575" cmpd="sng">
                <a:solidFill>
                  <a:schemeClr val="accent1">
                    <a:lumMod val="90000"/>
                    <a:lumOff val="1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200">
                  <a:defRPr/>
                </a:pPr>
                <a:endParaRPr lang="zh-CN" altLang="en-US">
                  <a:solidFill>
                    <a:prstClr val="white"/>
                  </a:solidFill>
                  <a:latin typeface="方正粗黑宋简体" panose="02000000000000000000" charset="-122"/>
                  <a:ea typeface="方正粗黑宋简体" panose="02000000000000000000" charset="-122"/>
                </a:endParaRPr>
              </a:p>
            </p:txBody>
          </p:sp>
        </p:grpSp>
        <p:sp>
          <p:nvSpPr>
            <p:cNvPr id="21" name="矩形 20"/>
            <p:cNvSpPr/>
            <p:nvPr/>
          </p:nvSpPr>
          <p:spPr>
            <a:xfrm>
              <a:off x="1190" y="489"/>
              <a:ext cx="9427" cy="69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altLang="zh-CN" sz="3200" dirty="0" smtClean="0">
                  <a:solidFill>
                    <a:srgbClr val="002F8A"/>
                  </a:solidFill>
                  <a:latin typeface="方正粗黑宋简体" panose="02000000000000000000" charset="-122"/>
                  <a:ea typeface="方正粗黑宋简体" panose="02000000000000000000" charset="-122"/>
                </a:rPr>
                <a:t>《</a:t>
              </a:r>
              <a:r>
                <a:rPr lang="zh-CN" altLang="en-US" sz="3200" dirty="0">
                  <a:solidFill>
                    <a:srgbClr val="002F8A"/>
                  </a:solidFill>
                  <a:latin typeface="方正粗黑宋简体" panose="02000000000000000000" charset="-122"/>
                  <a:ea typeface="方正粗黑宋简体" panose="02000000000000000000" charset="-122"/>
                </a:rPr>
                <a:t>国家奖学金申请审批表</a:t>
              </a:r>
              <a:r>
                <a:rPr lang="en-US" altLang="zh-CN" sz="3200" dirty="0">
                  <a:solidFill>
                    <a:srgbClr val="002F8A"/>
                  </a:solidFill>
                  <a:latin typeface="方正粗黑宋简体" panose="02000000000000000000" charset="-122"/>
                  <a:ea typeface="方正粗黑宋简体" panose="02000000000000000000" charset="-122"/>
                </a:rPr>
                <a:t>》</a:t>
              </a:r>
              <a:r>
                <a:rPr lang="zh-CN" altLang="en-US" sz="3200" dirty="0">
                  <a:solidFill>
                    <a:srgbClr val="002F8A"/>
                  </a:solidFill>
                  <a:latin typeface="方正粗黑宋简体" panose="02000000000000000000" charset="-122"/>
                  <a:ea typeface="方正粗黑宋简体" panose="02000000000000000000" charset="-122"/>
                </a:rPr>
                <a:t>填写的常见问题</a:t>
              </a:r>
              <a:endParaRPr lang="zh-CN" altLang="en-US" sz="3200" dirty="0">
                <a:solidFill>
                  <a:schemeClr val="accent1">
                    <a:lumMod val="90000"/>
                    <a:lumOff val="10000"/>
                  </a:schemeClr>
                </a:solidFill>
                <a:latin typeface="方正粗黑宋简体" panose="02000000000000000000" charset="-122"/>
                <a:ea typeface="方正粗黑宋简体" panose="02000000000000000000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0" y="1280161"/>
            <a:ext cx="12192000" cy="5436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2935" dirty="0">
                <a:solidFill>
                  <a:srgbClr val="FF0000"/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《</a:t>
            </a:r>
            <a:r>
              <a:rPr lang="zh-CN" altLang="en-US" sz="2935" dirty="0">
                <a:solidFill>
                  <a:srgbClr val="FF0000"/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国家奖学金申请审批表</a:t>
            </a:r>
            <a:r>
              <a:rPr lang="en-US" altLang="zh-CN" sz="2935" dirty="0">
                <a:solidFill>
                  <a:srgbClr val="FF0000"/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》</a:t>
            </a:r>
            <a:r>
              <a:rPr lang="zh-CN" altLang="en-US" sz="2935" dirty="0">
                <a:solidFill>
                  <a:srgbClr val="FF0000"/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填写说明</a:t>
            </a:r>
            <a:endParaRPr lang="zh-CN" altLang="en-US" sz="2935" dirty="0">
              <a:solidFill>
                <a:srgbClr val="FF0000"/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6247" y="1785621"/>
            <a:ext cx="121920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latin typeface="方正小标宋简体" panose="03000509000000000000" pitchFamily="65" charset="-122"/>
                <a:ea typeface="方正小标宋简体" panose="03000509000000000000" pitchFamily="65" charset="-122"/>
              </a:rPr>
              <a:t>1. </a:t>
            </a:r>
            <a:r>
              <a:rPr lang="zh-CN" altLang="en-US" sz="1600" dirty="0">
                <a:latin typeface="方正小标宋简体" panose="03000509000000000000" pitchFamily="65" charset="-122"/>
                <a:ea typeface="方正小标宋简体" panose="03000509000000000000" pitchFamily="65" charset="-122"/>
              </a:rPr>
              <a:t>表格为一页</a:t>
            </a:r>
            <a:r>
              <a:rPr lang="zh-CN" altLang="en-US" sz="1600" dirty="0" smtClean="0">
                <a:latin typeface="方正小标宋简体" panose="03000509000000000000" pitchFamily="65" charset="-122"/>
                <a:ea typeface="方正小标宋简体" panose="03000509000000000000" pitchFamily="65" charset="-122"/>
              </a:rPr>
              <a:t>，增加</a:t>
            </a:r>
            <a:r>
              <a:rPr lang="zh-CN" altLang="en-US" sz="1600" dirty="0">
                <a:latin typeface="方正小标宋简体" panose="03000509000000000000" pitchFamily="65" charset="-122"/>
                <a:ea typeface="方正小标宋简体" panose="03000509000000000000" pitchFamily="65" charset="-122"/>
              </a:rPr>
              <a:t>页数。</a:t>
            </a:r>
            <a:r>
              <a:rPr lang="zh-CN" altLang="en-US" sz="1600" dirty="0">
                <a:solidFill>
                  <a:srgbClr val="FF0000"/>
                </a:solidFill>
                <a:latin typeface="方正小标宋简体" panose="03000509000000000000" pitchFamily="65" charset="-122"/>
                <a:ea typeface="方正小标宋简体" panose="03000509000000000000" pitchFamily="65" charset="-122"/>
              </a:rPr>
              <a:t>表格填写应当字迹清晰、信息完整，不得涂改数据或出现空白项。</a:t>
            </a:r>
            <a:endParaRPr lang="zh-CN" altLang="en-US" sz="1600" dirty="0">
              <a:solidFill>
                <a:srgbClr val="FF0000"/>
              </a:solidFill>
              <a:latin typeface="方正小标宋简体" panose="03000509000000000000" pitchFamily="65" charset="-122"/>
              <a:ea typeface="方正小标宋简体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latin typeface="方正小标宋简体" panose="03000509000000000000" pitchFamily="65" charset="-122"/>
                <a:ea typeface="方正小标宋简体" panose="03000509000000000000" pitchFamily="65" charset="-122"/>
              </a:rPr>
              <a:t>2. </a:t>
            </a:r>
            <a:r>
              <a:rPr lang="zh-CN" altLang="en-US" sz="1600" dirty="0">
                <a:latin typeface="方正小标宋简体" panose="03000509000000000000" pitchFamily="65" charset="-122"/>
                <a:ea typeface="方正小标宋简体" panose="03000509000000000000" pitchFamily="65" charset="-122"/>
              </a:rPr>
              <a:t>表格中“基本情况”和“申请</a:t>
            </a:r>
            <a:r>
              <a:rPr lang="zh-CN" altLang="en-US" sz="1600" dirty="0">
                <a:latin typeface="方正小标宋简体" panose="03000509000000000000" pitchFamily="65" charset="-122"/>
                <a:ea typeface="方正小标宋简体" panose="03000509000000000000" pitchFamily="65" charset="-122"/>
              </a:rPr>
              <a:t>理正反两面，不得随意由</a:t>
            </a:r>
            <a:r>
              <a:rPr lang="zh-CN" altLang="en-US" sz="1600" dirty="0">
                <a:latin typeface="方正小标宋简体" panose="03000509000000000000" pitchFamily="65" charset="-122"/>
                <a:ea typeface="方正小标宋简体" panose="03000509000000000000" pitchFamily="65" charset="-122"/>
              </a:rPr>
              <a:t>”栏由学生本人填写，其他各项必须由学校有关部门填写。</a:t>
            </a:r>
            <a:endParaRPr lang="zh-CN" altLang="en-US" sz="1600" dirty="0">
              <a:latin typeface="方正小标宋简体" panose="03000509000000000000" pitchFamily="65" charset="-122"/>
              <a:ea typeface="方正小标宋简体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latin typeface="方正小标宋简体" panose="03000509000000000000" pitchFamily="65" charset="-122"/>
                <a:ea typeface="方正小标宋简体" panose="03000509000000000000" pitchFamily="65" charset="-122"/>
              </a:rPr>
              <a:t>3. </a:t>
            </a:r>
            <a:r>
              <a:rPr lang="zh-CN" altLang="en-US" sz="1600" dirty="0">
                <a:latin typeface="方正小标宋简体" panose="03000509000000000000" pitchFamily="65" charset="-122"/>
                <a:ea typeface="方正小标宋简体" panose="03000509000000000000" pitchFamily="65" charset="-122"/>
              </a:rPr>
              <a:t>表格中学习成绩、综合考评成绩排名的范围由各高校自行确定，学校、院系、年级、专业、班级排名均可，但必须注明评选范围的总人数。</a:t>
            </a:r>
            <a:endParaRPr lang="zh-CN" altLang="en-US" sz="1600" dirty="0">
              <a:latin typeface="方正小标宋简体" panose="03000509000000000000" pitchFamily="65" charset="-122"/>
              <a:ea typeface="方正小标宋简体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latin typeface="方正小标宋简体" panose="03000509000000000000" pitchFamily="65" charset="-122"/>
                <a:ea typeface="方正小标宋简体" panose="03000509000000000000" pitchFamily="65" charset="-122"/>
              </a:rPr>
              <a:t>4. </a:t>
            </a:r>
            <a:r>
              <a:rPr lang="zh-CN" altLang="en-US" sz="1600" dirty="0">
                <a:latin typeface="方正小标宋简体" panose="03000509000000000000" pitchFamily="65" charset="-122"/>
                <a:ea typeface="方正小标宋简体" panose="03000509000000000000" pitchFamily="65" charset="-122"/>
              </a:rPr>
              <a:t>表格中“申请理由”栏的填写应当全面详实，能够如实反映学生学习成绩优异、创新能力、社会实践、综合素质等方面特别突出。字数控制在</a:t>
            </a:r>
            <a:r>
              <a:rPr lang="en-US" altLang="zh-CN" sz="1600" dirty="0">
                <a:latin typeface="方正小标宋简体" panose="03000509000000000000" pitchFamily="65" charset="-122"/>
                <a:ea typeface="方正小标宋简体" panose="03000509000000000000" pitchFamily="65" charset="-122"/>
              </a:rPr>
              <a:t>200</a:t>
            </a:r>
            <a:r>
              <a:rPr lang="zh-CN" altLang="en-US" sz="1600" dirty="0">
                <a:latin typeface="方正小标宋简体" panose="03000509000000000000" pitchFamily="65" charset="-122"/>
                <a:ea typeface="方正小标宋简体" panose="03000509000000000000" pitchFamily="65" charset="-122"/>
              </a:rPr>
              <a:t>字左右。</a:t>
            </a:r>
            <a:endParaRPr lang="zh-CN" altLang="en-US" sz="1600" dirty="0">
              <a:latin typeface="方正小标宋简体" panose="03000509000000000000" pitchFamily="65" charset="-122"/>
              <a:ea typeface="方正小标宋简体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latin typeface="方正小标宋简体" panose="03000509000000000000" pitchFamily="65" charset="-122"/>
                <a:ea typeface="方正小标宋简体" panose="03000509000000000000" pitchFamily="65" charset="-122"/>
              </a:rPr>
              <a:t>5. </a:t>
            </a:r>
            <a:r>
              <a:rPr lang="zh-CN" altLang="en-US" sz="1600" dirty="0">
                <a:latin typeface="方正小标宋简体" panose="03000509000000000000" pitchFamily="65" charset="-122"/>
                <a:ea typeface="方正小标宋简体" panose="03000509000000000000" pitchFamily="65" charset="-122"/>
              </a:rPr>
              <a:t>表格中“推荐理由”栏的填写应当简明扼要，字数控制在</a:t>
            </a:r>
            <a:r>
              <a:rPr lang="en-US" altLang="zh-CN" sz="1600" dirty="0">
                <a:latin typeface="方正小标宋简体" panose="03000509000000000000" pitchFamily="65" charset="-122"/>
                <a:ea typeface="方正小标宋简体" panose="03000509000000000000" pitchFamily="65" charset="-122"/>
              </a:rPr>
              <a:t>100</a:t>
            </a:r>
            <a:r>
              <a:rPr lang="zh-CN" altLang="en-US" sz="1600" dirty="0">
                <a:latin typeface="方正小标宋简体" panose="03000509000000000000" pitchFamily="65" charset="-122"/>
                <a:ea typeface="方正小标宋简体" panose="03000509000000000000" pitchFamily="65" charset="-122"/>
              </a:rPr>
              <a:t>字左右。推荐人必须是申请学生的辅导员或班主任，其他人无权推荐。</a:t>
            </a:r>
            <a:endParaRPr lang="zh-CN" altLang="en-US" sz="1600" dirty="0">
              <a:latin typeface="方正小标宋简体" panose="03000509000000000000" pitchFamily="65" charset="-122"/>
              <a:ea typeface="方正小标宋简体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latin typeface="方正小标宋简体" panose="03000509000000000000" pitchFamily="65" charset="-122"/>
                <a:ea typeface="方正小标宋简体" panose="03000509000000000000" pitchFamily="65" charset="-122"/>
              </a:rPr>
              <a:t>6. </a:t>
            </a:r>
            <a:r>
              <a:rPr lang="zh-CN" altLang="en-US" sz="1600" dirty="0">
                <a:latin typeface="方正小标宋简体" panose="03000509000000000000" pitchFamily="65" charset="-122"/>
                <a:ea typeface="方正小标宋简体" panose="03000509000000000000" pitchFamily="65" charset="-122"/>
              </a:rPr>
              <a:t>表格必须体现学校各级部门的意见，推荐人和学校各院系主管学生工作的领导同志必须签名，不得由他人代写推荐意见或签名</a:t>
            </a:r>
            <a:r>
              <a:rPr lang="zh-CN" altLang="en-US" sz="1600" dirty="0" smtClean="0">
                <a:latin typeface="方正小标宋简体" panose="03000509000000000000" pitchFamily="65" charset="-122"/>
                <a:ea typeface="方正小标宋简体" panose="03000509000000000000" pitchFamily="65" charset="-122"/>
              </a:rPr>
              <a:t>。</a:t>
            </a:r>
            <a:endParaRPr lang="zh-CN" altLang="en-US" sz="1600" dirty="0">
              <a:latin typeface="方正小标宋简体" panose="03000509000000000000" pitchFamily="65" charset="-122"/>
              <a:ea typeface="方正小标宋简体" panose="03000509000000000000" pitchFamily="65" charset="-122"/>
            </a:endParaRPr>
          </a:p>
        </p:txBody>
      </p:sp>
    </p:spTree>
  </p:cSld>
  <p:clrMapOvr>
    <a:masterClrMapping/>
  </p:clrMapOvr>
  <p:transition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204894" y="302261"/>
            <a:ext cx="11548533" cy="872913"/>
            <a:chOff x="242" y="357"/>
            <a:chExt cx="13640" cy="1031"/>
          </a:xfrm>
        </p:grpSpPr>
        <p:sp>
          <p:nvSpPr>
            <p:cNvPr id="17" name="矩形 16"/>
            <p:cNvSpPr/>
            <p:nvPr/>
          </p:nvSpPr>
          <p:spPr>
            <a:xfrm>
              <a:off x="242" y="1214"/>
              <a:ext cx="13640" cy="174"/>
            </a:xfrm>
            <a:prstGeom prst="rect">
              <a:avLst/>
            </a:prstGeom>
            <a:solidFill>
              <a:srgbClr val="133E92">
                <a:alpha val="9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200">
                <a:defRPr/>
              </a:pPr>
              <a:endParaRPr lang="zh-CN" altLang="en-US">
                <a:solidFill>
                  <a:prstClr val="white"/>
                </a:solidFill>
                <a:latin typeface="方正粗黑宋简体" panose="02000000000000000000" charset="-122"/>
                <a:ea typeface="方正粗黑宋简体" panose="02000000000000000000" charset="-122"/>
              </a:endParaRPr>
            </a:p>
          </p:txBody>
        </p:sp>
        <p:grpSp>
          <p:nvGrpSpPr>
            <p:cNvPr id="18" name="组合 17"/>
            <p:cNvGrpSpPr/>
            <p:nvPr/>
          </p:nvGrpSpPr>
          <p:grpSpPr>
            <a:xfrm>
              <a:off x="336" y="357"/>
              <a:ext cx="854" cy="733"/>
              <a:chOff x="242" y="425"/>
              <a:chExt cx="854" cy="733"/>
            </a:xfrm>
          </p:grpSpPr>
          <p:sp>
            <p:nvSpPr>
              <p:cNvPr id="19" name="矩形 18"/>
              <p:cNvSpPr/>
              <p:nvPr/>
            </p:nvSpPr>
            <p:spPr>
              <a:xfrm>
                <a:off x="510" y="648"/>
                <a:ext cx="587" cy="510"/>
              </a:xfrm>
              <a:prstGeom prst="rect">
                <a:avLst/>
              </a:prstGeom>
              <a:noFill/>
              <a:ln w="28575" cmpd="sng">
                <a:solidFill>
                  <a:schemeClr val="accent1">
                    <a:lumMod val="90000"/>
                    <a:lumOff val="1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200">
                  <a:defRPr/>
                </a:pPr>
                <a:endParaRPr lang="zh-CN" altLang="en-US">
                  <a:solidFill>
                    <a:schemeClr val="accent1">
                      <a:lumMod val="90000"/>
                      <a:lumOff val="10000"/>
                    </a:schemeClr>
                  </a:solidFill>
                  <a:latin typeface="方正粗黑宋简体" panose="02000000000000000000" charset="-122"/>
                  <a:ea typeface="方正粗黑宋简体" panose="02000000000000000000" charset="-122"/>
                </a:endParaRPr>
              </a:p>
            </p:txBody>
          </p:sp>
          <p:sp>
            <p:nvSpPr>
              <p:cNvPr id="20" name="矩形 19"/>
              <p:cNvSpPr/>
              <p:nvPr/>
            </p:nvSpPr>
            <p:spPr>
              <a:xfrm>
                <a:off x="242" y="425"/>
                <a:ext cx="570" cy="532"/>
              </a:xfrm>
              <a:prstGeom prst="rect">
                <a:avLst/>
              </a:prstGeom>
              <a:noFill/>
              <a:ln w="28575" cmpd="sng">
                <a:solidFill>
                  <a:schemeClr val="accent1">
                    <a:lumMod val="90000"/>
                    <a:lumOff val="1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200">
                  <a:defRPr/>
                </a:pPr>
                <a:endParaRPr lang="zh-CN" altLang="en-US">
                  <a:solidFill>
                    <a:prstClr val="white"/>
                  </a:solidFill>
                  <a:latin typeface="方正粗黑宋简体" panose="02000000000000000000" charset="-122"/>
                  <a:ea typeface="方正粗黑宋简体" panose="02000000000000000000" charset="-122"/>
                </a:endParaRPr>
              </a:p>
            </p:txBody>
          </p:sp>
        </p:grpSp>
        <p:sp>
          <p:nvSpPr>
            <p:cNvPr id="21" name="矩形 20"/>
            <p:cNvSpPr/>
            <p:nvPr/>
          </p:nvSpPr>
          <p:spPr>
            <a:xfrm>
              <a:off x="1190" y="489"/>
              <a:ext cx="9427" cy="69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altLang="zh-CN" sz="3200" dirty="0" smtClean="0">
                  <a:solidFill>
                    <a:srgbClr val="002F8A"/>
                  </a:solidFill>
                  <a:latin typeface="方正粗黑宋简体" panose="02000000000000000000" charset="-122"/>
                  <a:ea typeface="方正粗黑宋简体" panose="02000000000000000000" charset="-122"/>
                </a:rPr>
                <a:t>《</a:t>
              </a:r>
              <a:r>
                <a:rPr lang="zh-CN" altLang="en-US" sz="3200" dirty="0">
                  <a:solidFill>
                    <a:srgbClr val="002F8A"/>
                  </a:solidFill>
                  <a:latin typeface="方正粗黑宋简体" panose="02000000000000000000" charset="-122"/>
                  <a:ea typeface="方正粗黑宋简体" panose="02000000000000000000" charset="-122"/>
                </a:rPr>
                <a:t>国家奖学金申请审批表</a:t>
              </a:r>
              <a:r>
                <a:rPr lang="en-US" altLang="zh-CN" sz="3200" dirty="0">
                  <a:solidFill>
                    <a:srgbClr val="002F8A"/>
                  </a:solidFill>
                  <a:latin typeface="方正粗黑宋简体" panose="02000000000000000000" charset="-122"/>
                  <a:ea typeface="方正粗黑宋简体" panose="02000000000000000000" charset="-122"/>
                </a:rPr>
                <a:t>》</a:t>
              </a:r>
              <a:r>
                <a:rPr lang="zh-CN" altLang="en-US" sz="3200" dirty="0">
                  <a:solidFill>
                    <a:srgbClr val="002F8A"/>
                  </a:solidFill>
                  <a:latin typeface="方正粗黑宋简体" panose="02000000000000000000" charset="-122"/>
                  <a:ea typeface="方正粗黑宋简体" panose="02000000000000000000" charset="-122"/>
                </a:rPr>
                <a:t>填写的常见问题</a:t>
              </a:r>
              <a:endParaRPr lang="zh-CN" altLang="en-US" sz="3200" dirty="0">
                <a:solidFill>
                  <a:schemeClr val="accent1">
                    <a:lumMod val="90000"/>
                    <a:lumOff val="10000"/>
                  </a:schemeClr>
                </a:solidFill>
                <a:latin typeface="方正粗黑宋简体" panose="02000000000000000000" charset="-122"/>
                <a:ea typeface="方正粗黑宋简体" panose="02000000000000000000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112863" y="1450341"/>
            <a:ext cx="11732592" cy="5436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935" dirty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（一）所填“出生年月”与身份证不一致。</a:t>
            </a:r>
            <a:endParaRPr lang="zh-CN" altLang="en-US" sz="2935" dirty="0"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199457" y="2013048"/>
            <a:ext cx="10178732" cy="7080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665" b="1" dirty="0">
                <a:solidFill>
                  <a:srgbClr val="FF0000"/>
                </a:solidFill>
                <a:latin typeface="方正小标宋简体" panose="03000509000000000000" pitchFamily="65" charset="-122"/>
                <a:ea typeface="方正小标宋简体" panose="03000509000000000000" pitchFamily="65" charset="-122"/>
              </a:rPr>
              <a:t>要求：</a:t>
            </a:r>
            <a:r>
              <a:rPr lang="zh-CN" altLang="en-US" sz="2135" dirty="0">
                <a:solidFill>
                  <a:srgbClr val="3F3F3F"/>
                </a:solidFill>
                <a:latin typeface="方正小标宋简体" panose="03000509000000000000" pitchFamily="65" charset="-122"/>
                <a:ea typeface="方正小标宋简体" panose="03000509000000000000" pitchFamily="65" charset="-122"/>
              </a:rPr>
              <a:t>出生</a:t>
            </a:r>
            <a:r>
              <a:rPr lang="zh-CN" altLang="en-US" sz="2135" dirty="0" smtClean="0">
                <a:solidFill>
                  <a:srgbClr val="3F3F3F"/>
                </a:solidFill>
                <a:latin typeface="方正小标宋简体" panose="03000509000000000000" pitchFamily="65" charset="-122"/>
                <a:ea typeface="方正小标宋简体" panose="03000509000000000000" pitchFamily="65" charset="-122"/>
              </a:rPr>
              <a:t>年月与</a:t>
            </a:r>
            <a:r>
              <a:rPr lang="zh-CN" altLang="en-US" sz="2135" dirty="0">
                <a:solidFill>
                  <a:srgbClr val="3F3F3F"/>
                </a:solidFill>
                <a:latin typeface="方正小标宋简体" panose="03000509000000000000" pitchFamily="65" charset="-122"/>
                <a:ea typeface="方正小标宋简体" panose="03000509000000000000" pitchFamily="65" charset="-122"/>
              </a:rPr>
              <a:t>身份证中的出生</a:t>
            </a:r>
            <a:r>
              <a:rPr lang="zh-CN" altLang="en-US" sz="2135" dirty="0" smtClean="0">
                <a:solidFill>
                  <a:srgbClr val="3F3F3F"/>
                </a:solidFill>
                <a:latin typeface="方正小标宋简体" panose="03000509000000000000" pitchFamily="65" charset="-122"/>
                <a:ea typeface="方正小标宋简体" panose="03000509000000000000" pitchFamily="65" charset="-122"/>
              </a:rPr>
              <a:t>年月应</a:t>
            </a:r>
            <a:r>
              <a:rPr lang="zh-CN" altLang="en-US" sz="2665" dirty="0" smtClean="0">
                <a:solidFill>
                  <a:srgbClr val="FF0000"/>
                </a:solidFill>
                <a:latin typeface="方正小标宋简体" panose="03000509000000000000" pitchFamily="65" charset="-122"/>
                <a:ea typeface="方正小标宋简体" panose="03000509000000000000" pitchFamily="65" charset="-122"/>
              </a:rPr>
              <a:t>保持一致</a:t>
            </a:r>
            <a:r>
              <a:rPr lang="en-US" altLang="zh-CN" sz="2665" dirty="0" smtClean="0">
                <a:solidFill>
                  <a:srgbClr val="FF0000"/>
                </a:solidFill>
                <a:latin typeface="方正小标宋简体" panose="03000509000000000000" pitchFamily="65" charset="-122"/>
                <a:ea typeface="方正小标宋简体" panose="03000509000000000000" pitchFamily="65" charset="-122"/>
              </a:rPr>
              <a:t>,</a:t>
            </a:r>
            <a:r>
              <a:rPr lang="zh-CN" altLang="en-US" sz="2665" dirty="0" smtClean="0">
                <a:solidFill>
                  <a:srgbClr val="FF0000"/>
                </a:solidFill>
                <a:latin typeface="方正小标宋简体" panose="03000509000000000000" pitchFamily="65" charset="-122"/>
                <a:ea typeface="方正小标宋简体" panose="03000509000000000000" pitchFamily="65" charset="-122"/>
              </a:rPr>
              <a:t>填写示例：</a:t>
            </a:r>
            <a:r>
              <a:rPr lang="en-US" altLang="zh-CN" sz="2665" dirty="0" smtClean="0">
                <a:solidFill>
                  <a:srgbClr val="FF0000"/>
                </a:solidFill>
                <a:latin typeface="方正小标宋简体" panose="03000509000000000000" pitchFamily="65" charset="-122"/>
                <a:ea typeface="方正小标宋简体" panose="03000509000000000000" pitchFamily="65" charset="-122"/>
              </a:rPr>
              <a:t>2000</a:t>
            </a:r>
            <a:r>
              <a:rPr lang="zh-CN" altLang="en-US" sz="2665" dirty="0" smtClean="0">
                <a:solidFill>
                  <a:srgbClr val="FF0000"/>
                </a:solidFill>
                <a:latin typeface="方正小标宋简体" panose="03000509000000000000" pitchFamily="65" charset="-122"/>
                <a:ea typeface="方正小标宋简体" panose="03000509000000000000" pitchFamily="65" charset="-122"/>
              </a:rPr>
              <a:t>年</a:t>
            </a:r>
            <a:r>
              <a:rPr lang="en-US" altLang="zh-CN" sz="2665" dirty="0" smtClean="0">
                <a:solidFill>
                  <a:srgbClr val="FF0000"/>
                </a:solidFill>
                <a:latin typeface="方正小标宋简体" panose="03000509000000000000" pitchFamily="65" charset="-122"/>
                <a:ea typeface="方正小标宋简体" panose="03000509000000000000" pitchFamily="65" charset="-122"/>
              </a:rPr>
              <a:t>9</a:t>
            </a:r>
            <a:r>
              <a:rPr lang="zh-CN" altLang="en-US" sz="2665" dirty="0" smtClean="0">
                <a:solidFill>
                  <a:srgbClr val="FF0000"/>
                </a:solidFill>
                <a:latin typeface="方正小标宋简体" panose="03000509000000000000" pitchFamily="65" charset="-122"/>
                <a:ea typeface="方正小标宋简体" panose="03000509000000000000" pitchFamily="65" charset="-122"/>
              </a:rPr>
              <a:t>月</a:t>
            </a:r>
            <a:r>
              <a:rPr lang="zh-CN" altLang="en-US" sz="2135" dirty="0" smtClean="0">
                <a:solidFill>
                  <a:srgbClr val="3F3F3F"/>
                </a:solidFill>
                <a:latin typeface="方正小标宋简体" panose="03000509000000000000" pitchFamily="65" charset="-122"/>
                <a:ea typeface="方正小标宋简体" panose="03000509000000000000" pitchFamily="65" charset="-122"/>
              </a:rPr>
              <a:t>。</a:t>
            </a:r>
            <a:endParaRPr lang="zh-CN" altLang="zh-CN" sz="2135" dirty="0">
              <a:solidFill>
                <a:srgbClr val="FF0000"/>
              </a:solidFill>
              <a:latin typeface="方正小标宋简体" panose="03000509000000000000" pitchFamily="65" charset="-122"/>
              <a:ea typeface="方正小标宋简体" panose="03000509000000000000" pitchFamily="65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04893" y="2730833"/>
            <a:ext cx="11732592" cy="189789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935" dirty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（二</a:t>
            </a:r>
            <a:r>
              <a:rPr lang="zh-CN" altLang="en-US" sz="2935" dirty="0" smtClean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）入学时间、获奖日期</a:t>
            </a:r>
            <a:r>
              <a:rPr lang="zh-CN" altLang="en-US" sz="3200" dirty="0" smtClean="0">
                <a:solidFill>
                  <a:srgbClr val="FF0000"/>
                </a:solidFill>
                <a:latin typeface="方正小标宋简体" panose="03000509000000000000" pitchFamily="65" charset="-122"/>
                <a:ea typeface="方正小标宋简体" panose="03000509000000000000" pitchFamily="65" charset="-122"/>
              </a:rPr>
              <a:t>填写</a:t>
            </a:r>
            <a:r>
              <a:rPr lang="zh-CN" altLang="en-US" sz="3200" dirty="0">
                <a:solidFill>
                  <a:srgbClr val="FF0000"/>
                </a:solidFill>
                <a:latin typeface="方正小标宋简体" panose="03000509000000000000" pitchFamily="65" charset="-122"/>
                <a:ea typeface="方正小标宋简体" panose="03000509000000000000" pitchFamily="65" charset="-122"/>
              </a:rPr>
              <a:t>示例：</a:t>
            </a:r>
            <a:r>
              <a:rPr lang="en-US" altLang="zh-CN" sz="3200" dirty="0">
                <a:solidFill>
                  <a:srgbClr val="FF0000"/>
                </a:solidFill>
                <a:latin typeface="方正小标宋简体" panose="03000509000000000000" pitchFamily="65" charset="-122"/>
                <a:ea typeface="方正小标宋简体" panose="03000509000000000000" pitchFamily="65" charset="-122"/>
              </a:rPr>
              <a:t>2020</a:t>
            </a:r>
            <a:r>
              <a:rPr lang="zh-CN" altLang="en-US" sz="3200" dirty="0">
                <a:solidFill>
                  <a:srgbClr val="FF0000"/>
                </a:solidFill>
                <a:latin typeface="方正小标宋简体" panose="03000509000000000000" pitchFamily="65" charset="-122"/>
                <a:ea typeface="方正小标宋简体" panose="03000509000000000000" pitchFamily="65" charset="-122"/>
              </a:rPr>
              <a:t>年</a:t>
            </a:r>
            <a:r>
              <a:rPr lang="en-US" altLang="zh-CN" sz="3200" dirty="0">
                <a:solidFill>
                  <a:srgbClr val="FF0000"/>
                </a:solidFill>
                <a:latin typeface="方正小标宋简体" panose="03000509000000000000" pitchFamily="65" charset="-122"/>
                <a:ea typeface="方正小标宋简体" panose="03000509000000000000" pitchFamily="65" charset="-122"/>
              </a:rPr>
              <a:t>8</a:t>
            </a:r>
            <a:r>
              <a:rPr lang="zh-CN" altLang="en-US" sz="3200" dirty="0">
                <a:solidFill>
                  <a:srgbClr val="FF0000"/>
                </a:solidFill>
                <a:latin typeface="方正小标宋简体" panose="03000509000000000000" pitchFamily="65" charset="-122"/>
                <a:ea typeface="方正小标宋简体" panose="03000509000000000000" pitchFamily="65" charset="-122"/>
              </a:rPr>
              <a:t>月</a:t>
            </a:r>
            <a:r>
              <a:rPr lang="zh-CN" altLang="en-US" sz="2800" dirty="0" smtClean="0">
                <a:solidFill>
                  <a:srgbClr val="3F3F3F"/>
                </a:solidFill>
                <a:latin typeface="方正小标宋简体" panose="03000509000000000000" pitchFamily="65" charset="-122"/>
                <a:ea typeface="方正小标宋简体" panose="03000509000000000000" pitchFamily="65" charset="-122"/>
              </a:rPr>
              <a:t>。</a:t>
            </a:r>
            <a:endParaRPr lang="en-US" altLang="zh-CN" sz="2800" dirty="0" smtClean="0">
              <a:solidFill>
                <a:srgbClr val="3F3F3F"/>
              </a:solidFill>
              <a:latin typeface="方正小标宋简体" panose="03000509000000000000" pitchFamily="65" charset="-122"/>
              <a:ea typeface="方正小标宋简体" panose="03000509000000000000" pitchFamily="65" charset="-122"/>
            </a:endParaRPr>
          </a:p>
          <a:p>
            <a:endParaRPr lang="en-US" altLang="zh-CN" sz="2800" dirty="0">
              <a:solidFill>
                <a:srgbClr val="3F3F3F"/>
              </a:solidFill>
              <a:latin typeface="方正小标宋简体" panose="03000509000000000000" pitchFamily="65" charset="-122"/>
              <a:ea typeface="方正小标宋简体" panose="03000509000000000000" pitchFamily="65" charset="-122"/>
            </a:endParaRPr>
          </a:p>
          <a:p>
            <a:endParaRPr lang="zh-CN" altLang="zh-CN" sz="2800" dirty="0">
              <a:solidFill>
                <a:srgbClr val="FF0000"/>
              </a:solidFill>
              <a:latin typeface="方正小标宋简体" panose="03000509000000000000" pitchFamily="65" charset="-122"/>
              <a:ea typeface="方正小标宋简体" panose="03000509000000000000" pitchFamily="65" charset="-122"/>
            </a:endParaRPr>
          </a:p>
          <a:p>
            <a:endParaRPr lang="zh-CN" altLang="en-US" sz="2935" dirty="0"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04893" y="5616321"/>
            <a:ext cx="11732592" cy="5436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935" dirty="0" smtClean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（四）专业、“学制”</a:t>
            </a:r>
            <a:r>
              <a:rPr lang="zh-CN" altLang="en-US" sz="2935" dirty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填写不规范。</a:t>
            </a:r>
            <a:endParaRPr lang="zh-CN" altLang="en-US" sz="2935" dirty="0"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199457" y="6023056"/>
            <a:ext cx="11077204" cy="653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665" b="1" dirty="0">
                <a:solidFill>
                  <a:srgbClr val="FF0000"/>
                </a:solidFill>
                <a:latin typeface="方正小标宋简体" panose="03000509000000000000" pitchFamily="65" charset="-122"/>
                <a:ea typeface="方正小标宋简体" panose="03000509000000000000" pitchFamily="65" charset="-122"/>
              </a:rPr>
              <a:t>要求</a:t>
            </a:r>
            <a:r>
              <a:rPr lang="zh-CN" altLang="en-US" sz="2665" b="1" dirty="0" smtClean="0">
                <a:solidFill>
                  <a:srgbClr val="FF0000"/>
                </a:solidFill>
                <a:latin typeface="方正小标宋简体" panose="03000509000000000000" pitchFamily="65" charset="-122"/>
                <a:ea typeface="方正小标宋简体" panose="03000509000000000000" pitchFamily="65" charset="-122"/>
              </a:rPr>
              <a:t>：</a:t>
            </a:r>
            <a:r>
              <a:rPr lang="zh-CN" altLang="en-US" sz="2135" dirty="0">
                <a:solidFill>
                  <a:srgbClr val="3F3F3F"/>
                </a:solidFill>
                <a:latin typeface="方正小标宋简体" panose="03000509000000000000" pitchFamily="65" charset="-122"/>
                <a:ea typeface="方正小标宋简体" panose="03000509000000000000" pitchFamily="65" charset="-122"/>
              </a:rPr>
              <a:t>专业</a:t>
            </a:r>
            <a:r>
              <a:rPr lang="zh-CN" altLang="en-US" sz="2135" dirty="0" smtClean="0">
                <a:solidFill>
                  <a:srgbClr val="3F3F3F"/>
                </a:solidFill>
                <a:latin typeface="方正小标宋简体" panose="03000509000000000000" pitchFamily="65" charset="-122"/>
                <a:ea typeface="方正小标宋简体" panose="03000509000000000000" pitchFamily="65" charset="-122"/>
              </a:rPr>
              <a:t>应填写专业全程不得</a:t>
            </a:r>
            <a:r>
              <a:rPr lang="zh-CN" altLang="en-US" sz="2665" dirty="0">
                <a:solidFill>
                  <a:srgbClr val="FF0000"/>
                </a:solidFill>
                <a:latin typeface="方正小标宋简体" panose="03000509000000000000" pitchFamily="65" charset="-122"/>
                <a:ea typeface="方正小标宋简体" panose="03000509000000000000" pitchFamily="65" charset="-122"/>
              </a:rPr>
              <a:t>简写</a:t>
            </a:r>
            <a:r>
              <a:rPr lang="zh-CN" altLang="en-US" sz="2135" dirty="0" smtClean="0">
                <a:solidFill>
                  <a:srgbClr val="3F3F3F"/>
                </a:solidFill>
                <a:latin typeface="方正小标宋简体" panose="03000509000000000000" pitchFamily="65" charset="-122"/>
                <a:ea typeface="方正小标宋简体" panose="03000509000000000000" pitchFamily="65" charset="-122"/>
              </a:rPr>
              <a:t>，学制填写示例：</a:t>
            </a:r>
            <a:r>
              <a:rPr lang="zh-CN" altLang="en-US" sz="2665" dirty="0" smtClean="0">
                <a:solidFill>
                  <a:srgbClr val="FF0000"/>
                </a:solidFill>
                <a:latin typeface="方正小标宋简体" panose="03000509000000000000" pitchFamily="65" charset="-122"/>
                <a:ea typeface="方正小标宋简体" panose="03000509000000000000" pitchFamily="65" charset="-122"/>
              </a:rPr>
              <a:t>四年</a:t>
            </a:r>
            <a:r>
              <a:rPr lang="zh-CN" altLang="en-US" sz="2665" dirty="0">
                <a:solidFill>
                  <a:srgbClr val="FF0000"/>
                </a:solidFill>
                <a:latin typeface="方正小标宋简体" panose="03000509000000000000" pitchFamily="65" charset="-122"/>
                <a:ea typeface="方正小标宋简体" panose="03000509000000000000" pitchFamily="65" charset="-122"/>
              </a:rPr>
              <a:t>制、五年制</a:t>
            </a:r>
            <a:r>
              <a:rPr lang="zh-CN" altLang="en-US" sz="2135" dirty="0">
                <a:solidFill>
                  <a:srgbClr val="3F3F3F"/>
                </a:solidFill>
                <a:latin typeface="方正小标宋简体" panose="03000509000000000000" pitchFamily="65" charset="-122"/>
                <a:ea typeface="方正小标宋简体" panose="03000509000000000000" pitchFamily="65" charset="-122"/>
              </a:rPr>
              <a:t>。</a:t>
            </a:r>
            <a:endParaRPr lang="zh-CN" altLang="zh-CN" sz="2135" dirty="0">
              <a:solidFill>
                <a:srgbClr val="FF0000"/>
              </a:solidFill>
              <a:latin typeface="方正小标宋简体" panose="03000509000000000000" pitchFamily="65" charset="-122"/>
              <a:ea typeface="方正小标宋简体" panose="03000509000000000000" pitchFamily="65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05141" y="3438534"/>
            <a:ext cx="11167713" cy="5436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935" dirty="0" smtClean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（三）</a:t>
            </a:r>
            <a:r>
              <a:rPr lang="zh-CN" altLang="en-US" sz="2935" dirty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部分同学“政治面貌”填写不</a:t>
            </a:r>
            <a:r>
              <a:rPr lang="zh-CN" altLang="en-US" sz="2935" dirty="0" smtClean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规范、民族填写不规范。</a:t>
            </a:r>
            <a:endParaRPr lang="zh-CN" altLang="en-US" sz="2935" dirty="0"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108686" y="3852701"/>
            <a:ext cx="10753195" cy="1939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665" b="1" dirty="0">
                <a:solidFill>
                  <a:srgbClr val="FF0000"/>
                </a:solidFill>
                <a:latin typeface="方正小标宋简体" panose="03000509000000000000" pitchFamily="65" charset="-122"/>
                <a:ea typeface="方正小标宋简体" panose="03000509000000000000" pitchFamily="65" charset="-122"/>
              </a:rPr>
              <a:t>要  求</a:t>
            </a:r>
            <a:r>
              <a:rPr lang="zh-CN" altLang="en-US" sz="2665" b="1" dirty="0" smtClean="0">
                <a:solidFill>
                  <a:srgbClr val="FF0000"/>
                </a:solidFill>
                <a:latin typeface="方正小标宋简体" panose="03000509000000000000" pitchFamily="65" charset="-122"/>
                <a:ea typeface="方正小标宋简体" panose="03000509000000000000" pitchFamily="65" charset="-122"/>
              </a:rPr>
              <a:t>：</a:t>
            </a:r>
            <a:r>
              <a:rPr lang="zh-CN" altLang="en-US" sz="2135" dirty="0" smtClean="0">
                <a:solidFill>
                  <a:srgbClr val="3F3F3F"/>
                </a:solidFill>
                <a:latin typeface="方正小标宋简体" panose="03000509000000000000" pitchFamily="65" charset="-122"/>
                <a:ea typeface="方正小标宋简体" panose="03000509000000000000" pitchFamily="65" charset="-122"/>
              </a:rPr>
              <a:t>中共</a:t>
            </a:r>
            <a:r>
              <a:rPr lang="zh-CN" altLang="en-US" sz="2135" dirty="0">
                <a:solidFill>
                  <a:srgbClr val="3F3F3F"/>
                </a:solidFill>
                <a:latin typeface="方正小标宋简体" panose="03000509000000000000" pitchFamily="65" charset="-122"/>
                <a:ea typeface="方正小标宋简体" panose="03000509000000000000" pitchFamily="65" charset="-122"/>
              </a:rPr>
              <a:t>党员     </a:t>
            </a:r>
            <a:r>
              <a:rPr lang="zh-CN" altLang="en-US" sz="2135" dirty="0" smtClean="0">
                <a:solidFill>
                  <a:srgbClr val="3F3F3F"/>
                </a:solidFill>
                <a:latin typeface="方正小标宋简体" panose="03000509000000000000" pitchFamily="65" charset="-122"/>
                <a:ea typeface="方正小标宋简体" panose="03000509000000000000" pitchFamily="65" charset="-122"/>
              </a:rPr>
              <a:t>中共预备党员   共青团员      群众</a:t>
            </a:r>
            <a:r>
              <a:rPr lang="en-US" altLang="zh-CN" sz="2135" dirty="0" smtClean="0">
                <a:solidFill>
                  <a:srgbClr val="3F3F3F"/>
                </a:solidFill>
                <a:latin typeface="方正小标宋简体" panose="03000509000000000000" pitchFamily="65" charset="-122"/>
                <a:ea typeface="方正小标宋简体" panose="03000509000000000000" pitchFamily="65" charset="-122"/>
              </a:rPr>
              <a:t>        </a:t>
            </a:r>
            <a:endParaRPr lang="en-US" altLang="zh-CN" sz="2135" dirty="0">
              <a:solidFill>
                <a:srgbClr val="3F3F3F"/>
              </a:solidFill>
              <a:latin typeface="方正小标宋简体" panose="03000509000000000000" pitchFamily="65" charset="-122"/>
              <a:ea typeface="方正小标宋简体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35" dirty="0">
                <a:solidFill>
                  <a:srgbClr val="3F3F3F"/>
                </a:solidFill>
                <a:latin typeface="方正小标宋简体" panose="03000509000000000000" pitchFamily="65" charset="-122"/>
                <a:ea typeface="方正小标宋简体" panose="03000509000000000000" pitchFamily="65" charset="-122"/>
              </a:rPr>
              <a:t>要根据自己的实际情况填写，不能随意填写或简写，也不能填“无”</a:t>
            </a:r>
            <a:r>
              <a:rPr lang="zh-CN" altLang="en-US" sz="2135" dirty="0" smtClean="0">
                <a:solidFill>
                  <a:srgbClr val="3F3F3F"/>
                </a:solidFill>
                <a:latin typeface="方正小标宋简体" panose="03000509000000000000" pitchFamily="65" charset="-122"/>
                <a:ea typeface="方正小标宋简体" panose="03000509000000000000" pitchFamily="65" charset="-122"/>
              </a:rPr>
              <a:t>。</a:t>
            </a:r>
            <a:endParaRPr lang="en-US" altLang="zh-CN" sz="2135" dirty="0" smtClean="0">
              <a:solidFill>
                <a:srgbClr val="3F3F3F"/>
              </a:solidFill>
              <a:latin typeface="方正小标宋简体" panose="03000509000000000000" pitchFamily="65" charset="-122"/>
              <a:ea typeface="方正小标宋简体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35" dirty="0" smtClean="0">
                <a:solidFill>
                  <a:srgbClr val="3F3F3F"/>
                </a:solidFill>
                <a:latin typeface="方正小标宋简体" panose="03000509000000000000" pitchFamily="65" charset="-122"/>
                <a:ea typeface="方正小标宋简体" panose="03000509000000000000" pitchFamily="65" charset="-122"/>
              </a:rPr>
              <a:t>民族填写示例：</a:t>
            </a:r>
            <a:r>
              <a:rPr lang="zh-CN" altLang="en-US" sz="3200" dirty="0" smtClean="0">
                <a:solidFill>
                  <a:srgbClr val="FF0000"/>
                </a:solidFill>
                <a:latin typeface="方正小标宋简体" panose="03000509000000000000" pitchFamily="65" charset="-122"/>
                <a:ea typeface="方正小标宋简体" panose="03000509000000000000" pitchFamily="65" charset="-122"/>
              </a:rPr>
              <a:t>汉族</a:t>
            </a:r>
            <a:endParaRPr lang="zh-CN" altLang="en-US" sz="3200" dirty="0">
              <a:solidFill>
                <a:srgbClr val="FF0000"/>
              </a:solidFill>
              <a:latin typeface="方正小标宋简体" panose="03000509000000000000" pitchFamily="65" charset="-122"/>
              <a:ea typeface="方正小标宋简体" panose="03000509000000000000" pitchFamily="65" charset="-122"/>
            </a:endParaRPr>
          </a:p>
        </p:txBody>
      </p:sp>
    </p:spTree>
  </p:cSld>
  <p:clrMapOvr>
    <a:masterClrMapping/>
  </p:clrMapOvr>
  <p:transition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204894" y="302261"/>
            <a:ext cx="11548533" cy="872913"/>
            <a:chOff x="242" y="357"/>
            <a:chExt cx="13640" cy="1031"/>
          </a:xfrm>
        </p:grpSpPr>
        <p:sp>
          <p:nvSpPr>
            <p:cNvPr id="17" name="矩形 16"/>
            <p:cNvSpPr/>
            <p:nvPr/>
          </p:nvSpPr>
          <p:spPr>
            <a:xfrm>
              <a:off x="242" y="1214"/>
              <a:ext cx="13640" cy="174"/>
            </a:xfrm>
            <a:prstGeom prst="rect">
              <a:avLst/>
            </a:prstGeom>
            <a:solidFill>
              <a:srgbClr val="133E92">
                <a:alpha val="9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200">
                <a:defRPr/>
              </a:pPr>
              <a:endParaRPr lang="zh-CN" altLang="en-US">
                <a:solidFill>
                  <a:prstClr val="white"/>
                </a:solidFill>
                <a:latin typeface="方正粗黑宋简体" panose="02000000000000000000" charset="-122"/>
                <a:ea typeface="方正粗黑宋简体" panose="02000000000000000000" charset="-122"/>
              </a:endParaRPr>
            </a:p>
          </p:txBody>
        </p:sp>
        <p:grpSp>
          <p:nvGrpSpPr>
            <p:cNvPr id="18" name="组合 17"/>
            <p:cNvGrpSpPr/>
            <p:nvPr/>
          </p:nvGrpSpPr>
          <p:grpSpPr>
            <a:xfrm>
              <a:off x="336" y="357"/>
              <a:ext cx="854" cy="733"/>
              <a:chOff x="242" y="425"/>
              <a:chExt cx="854" cy="733"/>
            </a:xfrm>
          </p:grpSpPr>
          <p:sp>
            <p:nvSpPr>
              <p:cNvPr id="19" name="矩形 18"/>
              <p:cNvSpPr/>
              <p:nvPr/>
            </p:nvSpPr>
            <p:spPr>
              <a:xfrm>
                <a:off x="510" y="648"/>
                <a:ext cx="587" cy="510"/>
              </a:xfrm>
              <a:prstGeom prst="rect">
                <a:avLst/>
              </a:prstGeom>
              <a:noFill/>
              <a:ln w="28575" cmpd="sng">
                <a:solidFill>
                  <a:schemeClr val="accent1">
                    <a:lumMod val="90000"/>
                    <a:lumOff val="1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200">
                  <a:defRPr/>
                </a:pPr>
                <a:endParaRPr lang="zh-CN" altLang="en-US">
                  <a:solidFill>
                    <a:schemeClr val="accent1">
                      <a:lumMod val="90000"/>
                      <a:lumOff val="10000"/>
                    </a:schemeClr>
                  </a:solidFill>
                  <a:latin typeface="方正粗黑宋简体" panose="02000000000000000000" charset="-122"/>
                  <a:ea typeface="方正粗黑宋简体" panose="02000000000000000000" charset="-122"/>
                </a:endParaRPr>
              </a:p>
            </p:txBody>
          </p:sp>
          <p:sp>
            <p:nvSpPr>
              <p:cNvPr id="20" name="矩形 19"/>
              <p:cNvSpPr/>
              <p:nvPr/>
            </p:nvSpPr>
            <p:spPr>
              <a:xfrm>
                <a:off x="242" y="425"/>
                <a:ext cx="570" cy="532"/>
              </a:xfrm>
              <a:prstGeom prst="rect">
                <a:avLst/>
              </a:prstGeom>
              <a:noFill/>
              <a:ln w="28575" cmpd="sng">
                <a:solidFill>
                  <a:schemeClr val="accent1">
                    <a:lumMod val="90000"/>
                    <a:lumOff val="1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200">
                  <a:defRPr/>
                </a:pPr>
                <a:endParaRPr lang="zh-CN" altLang="en-US">
                  <a:solidFill>
                    <a:prstClr val="white"/>
                  </a:solidFill>
                  <a:latin typeface="方正粗黑宋简体" panose="02000000000000000000" charset="-122"/>
                  <a:ea typeface="方正粗黑宋简体" panose="02000000000000000000" charset="-122"/>
                </a:endParaRPr>
              </a:p>
            </p:txBody>
          </p:sp>
        </p:grpSp>
        <p:sp>
          <p:nvSpPr>
            <p:cNvPr id="21" name="矩形 20"/>
            <p:cNvSpPr/>
            <p:nvPr/>
          </p:nvSpPr>
          <p:spPr>
            <a:xfrm>
              <a:off x="1190" y="489"/>
              <a:ext cx="9427" cy="69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altLang="zh-CN" sz="3200" dirty="0" smtClean="0">
                  <a:solidFill>
                    <a:srgbClr val="002F8A"/>
                  </a:solidFill>
                  <a:latin typeface="方正粗黑宋简体" panose="02000000000000000000" charset="-122"/>
                  <a:ea typeface="方正粗黑宋简体" panose="02000000000000000000" charset="-122"/>
                </a:rPr>
                <a:t>《</a:t>
              </a:r>
              <a:r>
                <a:rPr lang="zh-CN" altLang="en-US" sz="3200" dirty="0">
                  <a:solidFill>
                    <a:srgbClr val="002F8A"/>
                  </a:solidFill>
                  <a:latin typeface="方正粗黑宋简体" panose="02000000000000000000" charset="-122"/>
                  <a:ea typeface="方正粗黑宋简体" panose="02000000000000000000" charset="-122"/>
                </a:rPr>
                <a:t>国家奖学金申请审批表</a:t>
              </a:r>
              <a:r>
                <a:rPr lang="en-US" altLang="zh-CN" sz="3200" dirty="0">
                  <a:solidFill>
                    <a:srgbClr val="002F8A"/>
                  </a:solidFill>
                  <a:latin typeface="方正粗黑宋简体" panose="02000000000000000000" charset="-122"/>
                  <a:ea typeface="方正粗黑宋简体" panose="02000000000000000000" charset="-122"/>
                </a:rPr>
                <a:t>》</a:t>
              </a:r>
              <a:r>
                <a:rPr lang="zh-CN" altLang="en-US" sz="3200" dirty="0">
                  <a:solidFill>
                    <a:srgbClr val="002F8A"/>
                  </a:solidFill>
                  <a:latin typeface="方正粗黑宋简体" panose="02000000000000000000" charset="-122"/>
                  <a:ea typeface="方正粗黑宋简体" panose="02000000000000000000" charset="-122"/>
                </a:rPr>
                <a:t>填写的常见问题</a:t>
              </a:r>
              <a:endParaRPr lang="zh-CN" altLang="en-US" sz="3200" dirty="0">
                <a:solidFill>
                  <a:schemeClr val="accent1">
                    <a:lumMod val="90000"/>
                    <a:lumOff val="10000"/>
                  </a:schemeClr>
                </a:solidFill>
                <a:latin typeface="方正粗黑宋简体" panose="02000000000000000000" charset="-122"/>
                <a:ea typeface="方正粗黑宋简体" panose="02000000000000000000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284480" y="2099790"/>
            <a:ext cx="10753195" cy="7080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665" b="1" dirty="0">
                <a:solidFill>
                  <a:srgbClr val="FF0000"/>
                </a:solidFill>
                <a:latin typeface="方正小标宋简体" panose="03000509000000000000" pitchFamily="65" charset="-122"/>
                <a:ea typeface="方正小标宋简体" panose="03000509000000000000" pitchFamily="65" charset="-122"/>
              </a:rPr>
              <a:t>要  求：</a:t>
            </a:r>
            <a:r>
              <a:rPr lang="zh-CN" altLang="en-US" sz="2135" dirty="0">
                <a:solidFill>
                  <a:srgbClr val="3F3F3F"/>
                </a:solidFill>
                <a:latin typeface="方正小标宋简体" panose="03000509000000000000" pitchFamily="65" charset="-122"/>
                <a:ea typeface="方正小标宋简体" panose="03000509000000000000" pitchFamily="65" charset="-122"/>
              </a:rPr>
              <a:t>“学习成绩排名”“综合考评排名”学生</a:t>
            </a:r>
            <a:r>
              <a:rPr lang="zh-CN" altLang="en-US" sz="2135" dirty="0">
                <a:solidFill>
                  <a:srgbClr val="FF0000"/>
                </a:solidFill>
                <a:latin typeface="方正小标宋简体" panose="03000509000000000000" pitchFamily="65" charset="-122"/>
                <a:ea typeface="方正小标宋简体" panose="03000509000000000000" pitchFamily="65" charset="-122"/>
              </a:rPr>
              <a:t>总数应保持一致</a:t>
            </a:r>
            <a:r>
              <a:rPr lang="zh-CN" altLang="en-US" sz="2135" dirty="0" smtClean="0">
                <a:latin typeface="方正小标宋简体" panose="03000509000000000000" pitchFamily="65" charset="-122"/>
                <a:ea typeface="方正小标宋简体" panose="03000509000000000000" pitchFamily="65" charset="-122"/>
              </a:rPr>
              <a:t>。</a:t>
            </a:r>
            <a:endParaRPr lang="zh-CN" altLang="en-US" sz="2135" dirty="0">
              <a:solidFill>
                <a:srgbClr val="3F3F3F"/>
              </a:solidFill>
              <a:latin typeface="方正小标宋简体" panose="03000509000000000000" pitchFamily="65" charset="-122"/>
              <a:ea typeface="方正小标宋简体" panose="03000509000000000000" pitchFamily="65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12862" y="1450340"/>
            <a:ext cx="11167713" cy="5436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935" dirty="0" smtClean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（五） </a:t>
            </a:r>
            <a:r>
              <a:rPr lang="zh-CN" altLang="en-US" sz="2935" dirty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“学习成绩排名”“综合考评排名”学生总基数不一致。</a:t>
            </a:r>
            <a:endParaRPr lang="zh-CN" altLang="en-US" sz="2935" dirty="0"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338" y="2807804"/>
            <a:ext cx="10494627" cy="3730727"/>
          </a:xfrm>
          <a:prstGeom prst="rect">
            <a:avLst/>
          </a:prstGeom>
        </p:spPr>
      </p:pic>
    </p:spTree>
  </p:cSld>
  <p:clrMapOvr>
    <a:masterClrMapping/>
  </p:clrMapOvr>
  <p:transition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204894" y="302261"/>
            <a:ext cx="11548533" cy="872913"/>
            <a:chOff x="242" y="357"/>
            <a:chExt cx="13640" cy="1031"/>
          </a:xfrm>
        </p:grpSpPr>
        <p:sp>
          <p:nvSpPr>
            <p:cNvPr id="17" name="矩形 16"/>
            <p:cNvSpPr/>
            <p:nvPr/>
          </p:nvSpPr>
          <p:spPr>
            <a:xfrm>
              <a:off x="242" y="1214"/>
              <a:ext cx="13640" cy="174"/>
            </a:xfrm>
            <a:prstGeom prst="rect">
              <a:avLst/>
            </a:prstGeom>
            <a:solidFill>
              <a:srgbClr val="133E92">
                <a:alpha val="9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200">
                <a:defRPr/>
              </a:pPr>
              <a:endParaRPr lang="zh-CN" altLang="en-US">
                <a:solidFill>
                  <a:prstClr val="white"/>
                </a:solidFill>
                <a:latin typeface="方正粗黑宋简体" panose="02000000000000000000" charset="-122"/>
                <a:ea typeface="方正粗黑宋简体" panose="02000000000000000000" charset="-122"/>
              </a:endParaRPr>
            </a:p>
          </p:txBody>
        </p:sp>
        <p:grpSp>
          <p:nvGrpSpPr>
            <p:cNvPr id="18" name="组合 17"/>
            <p:cNvGrpSpPr/>
            <p:nvPr/>
          </p:nvGrpSpPr>
          <p:grpSpPr>
            <a:xfrm>
              <a:off x="336" y="357"/>
              <a:ext cx="854" cy="733"/>
              <a:chOff x="242" y="425"/>
              <a:chExt cx="854" cy="733"/>
            </a:xfrm>
          </p:grpSpPr>
          <p:sp>
            <p:nvSpPr>
              <p:cNvPr id="19" name="矩形 18"/>
              <p:cNvSpPr/>
              <p:nvPr/>
            </p:nvSpPr>
            <p:spPr>
              <a:xfrm>
                <a:off x="510" y="648"/>
                <a:ext cx="587" cy="510"/>
              </a:xfrm>
              <a:prstGeom prst="rect">
                <a:avLst/>
              </a:prstGeom>
              <a:noFill/>
              <a:ln w="28575" cmpd="sng">
                <a:solidFill>
                  <a:schemeClr val="accent1">
                    <a:lumMod val="90000"/>
                    <a:lumOff val="1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200">
                  <a:defRPr/>
                </a:pPr>
                <a:endParaRPr lang="zh-CN" altLang="en-US">
                  <a:solidFill>
                    <a:schemeClr val="accent1">
                      <a:lumMod val="90000"/>
                      <a:lumOff val="10000"/>
                    </a:schemeClr>
                  </a:solidFill>
                  <a:latin typeface="方正粗黑宋简体" panose="02000000000000000000" charset="-122"/>
                  <a:ea typeface="方正粗黑宋简体" panose="02000000000000000000" charset="-122"/>
                </a:endParaRPr>
              </a:p>
            </p:txBody>
          </p:sp>
          <p:sp>
            <p:nvSpPr>
              <p:cNvPr id="20" name="矩形 19"/>
              <p:cNvSpPr/>
              <p:nvPr/>
            </p:nvSpPr>
            <p:spPr>
              <a:xfrm>
                <a:off x="242" y="425"/>
                <a:ext cx="570" cy="532"/>
              </a:xfrm>
              <a:prstGeom prst="rect">
                <a:avLst/>
              </a:prstGeom>
              <a:noFill/>
              <a:ln w="28575" cmpd="sng">
                <a:solidFill>
                  <a:schemeClr val="accent1">
                    <a:lumMod val="90000"/>
                    <a:lumOff val="1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200">
                  <a:defRPr/>
                </a:pPr>
                <a:endParaRPr lang="zh-CN" altLang="en-US">
                  <a:solidFill>
                    <a:prstClr val="white"/>
                  </a:solidFill>
                  <a:latin typeface="方正粗黑宋简体" panose="02000000000000000000" charset="-122"/>
                  <a:ea typeface="方正粗黑宋简体" panose="02000000000000000000" charset="-122"/>
                </a:endParaRPr>
              </a:p>
            </p:txBody>
          </p:sp>
        </p:grpSp>
        <p:sp>
          <p:nvSpPr>
            <p:cNvPr id="21" name="矩形 20"/>
            <p:cNvSpPr/>
            <p:nvPr/>
          </p:nvSpPr>
          <p:spPr>
            <a:xfrm>
              <a:off x="1190" y="489"/>
              <a:ext cx="9427" cy="69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altLang="zh-CN" sz="3200" dirty="0" smtClean="0">
                  <a:solidFill>
                    <a:srgbClr val="002F8A"/>
                  </a:solidFill>
                  <a:latin typeface="方正粗黑宋简体" panose="02000000000000000000" charset="-122"/>
                  <a:ea typeface="方正粗黑宋简体" panose="02000000000000000000" charset="-122"/>
                </a:rPr>
                <a:t>《</a:t>
              </a:r>
              <a:r>
                <a:rPr lang="zh-CN" altLang="en-US" sz="3200" dirty="0">
                  <a:solidFill>
                    <a:srgbClr val="002F8A"/>
                  </a:solidFill>
                  <a:latin typeface="方正粗黑宋简体" panose="02000000000000000000" charset="-122"/>
                  <a:ea typeface="方正粗黑宋简体" panose="02000000000000000000" charset="-122"/>
                </a:rPr>
                <a:t>国家奖学金申请审批表</a:t>
              </a:r>
              <a:r>
                <a:rPr lang="en-US" altLang="zh-CN" sz="3200" dirty="0">
                  <a:solidFill>
                    <a:srgbClr val="002F8A"/>
                  </a:solidFill>
                  <a:latin typeface="方正粗黑宋简体" panose="02000000000000000000" charset="-122"/>
                  <a:ea typeface="方正粗黑宋简体" panose="02000000000000000000" charset="-122"/>
                </a:rPr>
                <a:t>》</a:t>
              </a:r>
              <a:r>
                <a:rPr lang="zh-CN" altLang="en-US" sz="3200" dirty="0">
                  <a:solidFill>
                    <a:srgbClr val="002F8A"/>
                  </a:solidFill>
                  <a:latin typeface="方正粗黑宋简体" panose="02000000000000000000" charset="-122"/>
                  <a:ea typeface="方正粗黑宋简体" panose="02000000000000000000" charset="-122"/>
                </a:rPr>
                <a:t>填写的常见问题</a:t>
              </a:r>
              <a:endParaRPr lang="zh-CN" altLang="en-US" sz="3200" dirty="0">
                <a:solidFill>
                  <a:schemeClr val="accent1">
                    <a:lumMod val="90000"/>
                    <a:lumOff val="10000"/>
                  </a:schemeClr>
                </a:solidFill>
                <a:latin typeface="方正粗黑宋简体" panose="02000000000000000000" charset="-122"/>
                <a:ea typeface="方正粗黑宋简体" panose="02000000000000000000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326425" y="5170164"/>
            <a:ext cx="10753195" cy="12003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665" b="1" dirty="0">
                <a:solidFill>
                  <a:srgbClr val="FF0000"/>
                </a:solidFill>
                <a:latin typeface="方正小标宋简体" panose="03000509000000000000" pitchFamily="65" charset="-122"/>
                <a:ea typeface="方正小标宋简体" panose="03000509000000000000" pitchFamily="65" charset="-122"/>
              </a:rPr>
              <a:t>要  求：</a:t>
            </a:r>
            <a:r>
              <a:rPr lang="zh-CN" altLang="en-US" sz="2135" dirty="0">
                <a:solidFill>
                  <a:srgbClr val="3F3F3F"/>
                </a:solidFill>
                <a:latin typeface="方正小标宋简体" panose="03000509000000000000" pitchFamily="65" charset="-122"/>
                <a:ea typeface="方正小标宋简体" panose="03000509000000000000" pitchFamily="65" charset="-122"/>
              </a:rPr>
              <a:t>必修课门数，应计算</a:t>
            </a:r>
            <a:r>
              <a:rPr lang="zh-CN" altLang="en-US" sz="2400" dirty="0">
                <a:solidFill>
                  <a:srgbClr val="FF0000"/>
                </a:solidFill>
                <a:latin typeface="方正小标宋简体" panose="03000509000000000000" pitchFamily="65" charset="-122"/>
                <a:ea typeface="方正小标宋简体" panose="03000509000000000000" pitchFamily="65" charset="-122"/>
              </a:rPr>
              <a:t>参评当年</a:t>
            </a:r>
            <a:r>
              <a:rPr lang="zh-CN" altLang="en-US" sz="2135" dirty="0">
                <a:solidFill>
                  <a:srgbClr val="3F3F3F"/>
                </a:solidFill>
                <a:latin typeface="方正小标宋简体" panose="03000509000000000000" pitchFamily="65" charset="-122"/>
                <a:ea typeface="方正小标宋简体" panose="03000509000000000000" pitchFamily="65" charset="-122"/>
              </a:rPr>
              <a:t>所修必修课程门数。同年级同专业学生必修课门数应相同（如果学校培养方案规定学生可以自由选课，需单独备注并提供支撑材料）。</a:t>
            </a:r>
            <a:endParaRPr lang="zh-CN" altLang="en-US" sz="2135" dirty="0">
              <a:solidFill>
                <a:srgbClr val="3F3F3F"/>
              </a:solidFill>
              <a:latin typeface="方正小标宋简体" panose="03000509000000000000" pitchFamily="65" charset="-122"/>
              <a:ea typeface="方正小标宋简体" panose="03000509000000000000" pitchFamily="65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12862" y="4436824"/>
            <a:ext cx="11167713" cy="5436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935" dirty="0" smtClean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（七）</a:t>
            </a:r>
            <a:r>
              <a:rPr lang="zh-CN" altLang="en-US" sz="2935" dirty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个别学生将在校期间上过的全部“必修课”门数计入。</a:t>
            </a:r>
            <a:endParaRPr lang="zh-CN" altLang="en-US" sz="2935" dirty="0"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56205" y="1418182"/>
            <a:ext cx="11167713" cy="5436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935" dirty="0" smtClean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（六）颁奖单位填写</a:t>
            </a:r>
            <a:endParaRPr lang="zh-CN" altLang="en-US" sz="2935" dirty="0"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20102" y="2176689"/>
            <a:ext cx="10753195" cy="21851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665" b="1" dirty="0">
                <a:solidFill>
                  <a:srgbClr val="FF0000"/>
                </a:solidFill>
                <a:latin typeface="方正小标宋简体" panose="03000509000000000000" pitchFamily="65" charset="-122"/>
                <a:ea typeface="方正小标宋简体" panose="03000509000000000000" pitchFamily="65" charset="-122"/>
              </a:rPr>
              <a:t>要  求</a:t>
            </a:r>
            <a:r>
              <a:rPr lang="zh-CN" altLang="en-US" sz="2665" b="1" dirty="0" smtClean="0">
                <a:solidFill>
                  <a:srgbClr val="FF0000"/>
                </a:solidFill>
                <a:latin typeface="方正小标宋简体" panose="03000509000000000000" pitchFamily="65" charset="-122"/>
                <a:ea typeface="方正小标宋简体" panose="03000509000000000000" pitchFamily="65" charset="-122"/>
              </a:rPr>
              <a:t>：</a:t>
            </a:r>
            <a:r>
              <a:rPr lang="zh-CN" altLang="en-US" sz="2135" dirty="0" smtClean="0">
                <a:solidFill>
                  <a:srgbClr val="3F3F3F"/>
                </a:solidFill>
                <a:latin typeface="方正小标宋简体" panose="03000509000000000000" pitchFamily="65" charset="-122"/>
                <a:ea typeface="方正小标宋简体" panose="03000509000000000000" pitchFamily="65" charset="-122"/>
              </a:rPr>
              <a:t>填写证书公章</a:t>
            </a:r>
            <a:r>
              <a:rPr lang="zh-CN" altLang="en-US" sz="2135" dirty="0">
                <a:solidFill>
                  <a:srgbClr val="3F3F3F"/>
                </a:solidFill>
                <a:latin typeface="方正小标宋简体" panose="03000509000000000000" pitchFamily="65" charset="-122"/>
                <a:ea typeface="方正小标宋简体" panose="03000509000000000000" pitchFamily="65" charset="-122"/>
              </a:rPr>
              <a:t>单位</a:t>
            </a:r>
            <a:r>
              <a:rPr lang="zh-CN" altLang="en-US" sz="2135" dirty="0" smtClean="0">
                <a:solidFill>
                  <a:srgbClr val="3F3F3F"/>
                </a:solidFill>
                <a:latin typeface="方正小标宋简体" panose="03000509000000000000" pitchFamily="65" charset="-122"/>
                <a:ea typeface="方正小标宋简体" panose="03000509000000000000" pitchFamily="65" charset="-122"/>
              </a:rPr>
              <a:t>全称，如国家奖学金，颁奖单位：中华人民共和国教育部；校级奖励同时出现西北农林科技大学、中共西北农林科技大学委员会，颁奖单位填写：西北农林科技大学；专业奖学金颁奖单位填写：西北农林科技大学如遇证书落款单位过多，填写级别最高单位全称。</a:t>
            </a:r>
            <a:endParaRPr lang="zh-CN" altLang="en-US" sz="2135" dirty="0">
              <a:solidFill>
                <a:srgbClr val="3F3F3F"/>
              </a:solidFill>
              <a:latin typeface="方正小标宋简体" panose="03000509000000000000" pitchFamily="65" charset="-122"/>
              <a:ea typeface="方正小标宋简体" panose="03000509000000000000" pitchFamily="65" charset="-122"/>
            </a:endParaRPr>
          </a:p>
        </p:txBody>
      </p:sp>
    </p:spTree>
  </p:cSld>
  <p:clrMapOvr>
    <a:masterClrMapping/>
  </p:clrMapOvr>
  <p:transition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204894" y="302261"/>
            <a:ext cx="11548533" cy="872913"/>
            <a:chOff x="242" y="357"/>
            <a:chExt cx="13640" cy="1031"/>
          </a:xfrm>
        </p:grpSpPr>
        <p:sp>
          <p:nvSpPr>
            <p:cNvPr id="17" name="矩形 16"/>
            <p:cNvSpPr/>
            <p:nvPr/>
          </p:nvSpPr>
          <p:spPr>
            <a:xfrm>
              <a:off x="242" y="1214"/>
              <a:ext cx="13640" cy="174"/>
            </a:xfrm>
            <a:prstGeom prst="rect">
              <a:avLst/>
            </a:prstGeom>
            <a:solidFill>
              <a:srgbClr val="133E92">
                <a:alpha val="9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200">
                <a:defRPr/>
              </a:pPr>
              <a:endParaRPr lang="zh-CN" altLang="en-US">
                <a:solidFill>
                  <a:prstClr val="white"/>
                </a:solidFill>
                <a:latin typeface="方正粗黑宋简体" panose="02000000000000000000" charset="-122"/>
                <a:ea typeface="方正粗黑宋简体" panose="02000000000000000000" charset="-122"/>
              </a:endParaRPr>
            </a:p>
          </p:txBody>
        </p:sp>
        <p:grpSp>
          <p:nvGrpSpPr>
            <p:cNvPr id="18" name="组合 17"/>
            <p:cNvGrpSpPr/>
            <p:nvPr/>
          </p:nvGrpSpPr>
          <p:grpSpPr>
            <a:xfrm>
              <a:off x="336" y="357"/>
              <a:ext cx="854" cy="733"/>
              <a:chOff x="242" y="425"/>
              <a:chExt cx="854" cy="733"/>
            </a:xfrm>
          </p:grpSpPr>
          <p:sp>
            <p:nvSpPr>
              <p:cNvPr id="19" name="矩形 18"/>
              <p:cNvSpPr/>
              <p:nvPr/>
            </p:nvSpPr>
            <p:spPr>
              <a:xfrm>
                <a:off x="510" y="648"/>
                <a:ext cx="587" cy="510"/>
              </a:xfrm>
              <a:prstGeom prst="rect">
                <a:avLst/>
              </a:prstGeom>
              <a:noFill/>
              <a:ln w="28575" cmpd="sng">
                <a:solidFill>
                  <a:schemeClr val="accent1">
                    <a:lumMod val="90000"/>
                    <a:lumOff val="1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200">
                  <a:defRPr/>
                </a:pPr>
                <a:endParaRPr lang="zh-CN" altLang="en-US">
                  <a:solidFill>
                    <a:schemeClr val="accent1">
                      <a:lumMod val="90000"/>
                      <a:lumOff val="10000"/>
                    </a:schemeClr>
                  </a:solidFill>
                  <a:latin typeface="方正粗黑宋简体" panose="02000000000000000000" charset="-122"/>
                  <a:ea typeface="方正粗黑宋简体" panose="02000000000000000000" charset="-122"/>
                </a:endParaRPr>
              </a:p>
            </p:txBody>
          </p:sp>
          <p:sp>
            <p:nvSpPr>
              <p:cNvPr id="20" name="矩形 19"/>
              <p:cNvSpPr/>
              <p:nvPr/>
            </p:nvSpPr>
            <p:spPr>
              <a:xfrm>
                <a:off x="242" y="425"/>
                <a:ext cx="570" cy="532"/>
              </a:xfrm>
              <a:prstGeom prst="rect">
                <a:avLst/>
              </a:prstGeom>
              <a:noFill/>
              <a:ln w="28575" cmpd="sng">
                <a:solidFill>
                  <a:schemeClr val="accent1">
                    <a:lumMod val="90000"/>
                    <a:lumOff val="1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200">
                  <a:defRPr/>
                </a:pPr>
                <a:endParaRPr lang="zh-CN" altLang="en-US">
                  <a:solidFill>
                    <a:prstClr val="white"/>
                  </a:solidFill>
                  <a:latin typeface="方正粗黑宋简体" panose="02000000000000000000" charset="-122"/>
                  <a:ea typeface="方正粗黑宋简体" panose="02000000000000000000" charset="-122"/>
                </a:endParaRPr>
              </a:p>
            </p:txBody>
          </p:sp>
        </p:grpSp>
        <p:sp>
          <p:nvSpPr>
            <p:cNvPr id="21" name="矩形 20"/>
            <p:cNvSpPr/>
            <p:nvPr/>
          </p:nvSpPr>
          <p:spPr>
            <a:xfrm>
              <a:off x="1190" y="489"/>
              <a:ext cx="9427" cy="69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altLang="zh-CN" sz="3200" dirty="0" smtClean="0">
                  <a:solidFill>
                    <a:srgbClr val="002F8A"/>
                  </a:solidFill>
                  <a:latin typeface="方正粗黑宋简体" panose="02000000000000000000" charset="-122"/>
                  <a:ea typeface="方正粗黑宋简体" panose="02000000000000000000" charset="-122"/>
                </a:rPr>
                <a:t>《</a:t>
              </a:r>
              <a:r>
                <a:rPr lang="zh-CN" altLang="en-US" sz="3200" dirty="0">
                  <a:solidFill>
                    <a:srgbClr val="002F8A"/>
                  </a:solidFill>
                  <a:latin typeface="方正粗黑宋简体" panose="02000000000000000000" charset="-122"/>
                  <a:ea typeface="方正粗黑宋简体" panose="02000000000000000000" charset="-122"/>
                </a:rPr>
                <a:t>国家奖学金申请审批表</a:t>
              </a:r>
              <a:r>
                <a:rPr lang="en-US" altLang="zh-CN" sz="3200" dirty="0">
                  <a:solidFill>
                    <a:srgbClr val="002F8A"/>
                  </a:solidFill>
                  <a:latin typeface="方正粗黑宋简体" panose="02000000000000000000" charset="-122"/>
                  <a:ea typeface="方正粗黑宋简体" panose="02000000000000000000" charset="-122"/>
                </a:rPr>
                <a:t>》</a:t>
              </a:r>
              <a:r>
                <a:rPr lang="zh-CN" altLang="en-US" sz="3200" dirty="0">
                  <a:solidFill>
                    <a:srgbClr val="002F8A"/>
                  </a:solidFill>
                  <a:latin typeface="方正粗黑宋简体" panose="02000000000000000000" charset="-122"/>
                  <a:ea typeface="方正粗黑宋简体" panose="02000000000000000000" charset="-122"/>
                </a:rPr>
                <a:t>填写的常见问题</a:t>
              </a:r>
              <a:endParaRPr lang="zh-CN" altLang="en-US" sz="3200" dirty="0">
                <a:solidFill>
                  <a:schemeClr val="accent1">
                    <a:lumMod val="90000"/>
                    <a:lumOff val="10000"/>
                  </a:schemeClr>
                </a:solidFill>
                <a:latin typeface="方正粗黑宋简体" panose="02000000000000000000" charset="-122"/>
                <a:ea typeface="方正粗黑宋简体" panose="02000000000000000000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320120" y="2323737"/>
            <a:ext cx="10753195" cy="7080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665" b="1" dirty="0">
                <a:solidFill>
                  <a:srgbClr val="FF0000"/>
                </a:solidFill>
                <a:latin typeface="方正小标宋简体" panose="03000509000000000000" pitchFamily="65" charset="-122"/>
                <a:ea typeface="方正小标宋简体" panose="03000509000000000000" pitchFamily="65" charset="-122"/>
              </a:rPr>
              <a:t>要  求：</a:t>
            </a:r>
            <a:r>
              <a:rPr lang="zh-CN" altLang="en-US" sz="2135" dirty="0">
                <a:solidFill>
                  <a:srgbClr val="3F3F3F"/>
                </a:solidFill>
                <a:latin typeface="方正小标宋简体" panose="03000509000000000000" pitchFamily="65" charset="-122"/>
                <a:ea typeface="方正小标宋简体" panose="03000509000000000000" pitchFamily="65" charset="-122"/>
              </a:rPr>
              <a:t>主要获奖情况中填写的奖项应作为申请理由、推荐理由的佐证，前后一致。</a:t>
            </a:r>
            <a:endParaRPr lang="zh-CN" altLang="en-US" sz="2135" dirty="0">
              <a:solidFill>
                <a:srgbClr val="3F3F3F"/>
              </a:solidFill>
              <a:latin typeface="方正小标宋简体" panose="03000509000000000000" pitchFamily="65" charset="-122"/>
              <a:ea typeface="方正小标宋简体" panose="03000509000000000000" pitchFamily="65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12862" y="1450340"/>
            <a:ext cx="11167713" cy="99501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935" dirty="0" smtClean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（八）</a:t>
            </a:r>
            <a:r>
              <a:rPr lang="zh-CN" altLang="en-US" sz="2935" dirty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申请理由、推荐理由中提到某重大奖项，但在“主要获奖情况”栏中未体现。</a:t>
            </a:r>
            <a:endParaRPr lang="zh-CN" altLang="en-US" sz="2935" dirty="0"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2812" y="3158343"/>
            <a:ext cx="10753195" cy="5436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935" dirty="0" smtClean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（九）</a:t>
            </a:r>
            <a:r>
              <a:rPr lang="zh-CN" altLang="en-US" sz="2935" dirty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“申请理由”不能全面反映学生各方面的综合素质。</a:t>
            </a:r>
            <a:endParaRPr lang="zh-CN" altLang="en-US" sz="2935" dirty="0"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20120" y="3839920"/>
            <a:ext cx="10788835" cy="21851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665" b="1" dirty="0">
                <a:solidFill>
                  <a:srgbClr val="FF0000"/>
                </a:solidFill>
                <a:latin typeface="方正小标宋简体" panose="03000509000000000000" pitchFamily="65" charset="-122"/>
                <a:ea typeface="方正小标宋简体" panose="03000509000000000000" pitchFamily="65" charset="-122"/>
              </a:rPr>
              <a:t>要  求：</a:t>
            </a:r>
            <a:r>
              <a:rPr lang="zh-CN" altLang="en-US" sz="2135" dirty="0">
                <a:solidFill>
                  <a:srgbClr val="3F3F3F"/>
                </a:solidFill>
                <a:latin typeface="方正小标宋简体" panose="03000509000000000000" pitchFamily="65" charset="-122"/>
                <a:ea typeface="方正小标宋简体" panose="03000509000000000000" pitchFamily="65" charset="-122"/>
              </a:rPr>
              <a:t>本专科生国家奖学金用于</a:t>
            </a:r>
            <a:r>
              <a:rPr lang="zh-CN" altLang="en-US" sz="2135" dirty="0">
                <a:solidFill>
                  <a:srgbClr val="FF0000"/>
                </a:solidFill>
                <a:latin typeface="方正小标宋简体" panose="03000509000000000000" pitchFamily="65" charset="-122"/>
                <a:ea typeface="方正小标宋简体" panose="03000509000000000000" pitchFamily="65" charset="-122"/>
              </a:rPr>
              <a:t>奖励特别优秀</a:t>
            </a:r>
            <a:r>
              <a:rPr lang="zh-CN" altLang="en-US" sz="2135" dirty="0">
                <a:solidFill>
                  <a:srgbClr val="3F3F3F"/>
                </a:solidFill>
                <a:latin typeface="方正小标宋简体" panose="03000509000000000000" pitchFamily="65" charset="-122"/>
                <a:ea typeface="方正小标宋简体" panose="03000509000000000000" pitchFamily="65" charset="-122"/>
              </a:rPr>
              <a:t>的全日制本专科生，具有中华人民共和国国籍；热爱社会主义祖国，拥护中国共产党的领导；遵守宪法和法律，遵守学校规章制度；诚实守信，道德品质优良；在校期间学习成绩优异，创新能力、社会实践、综合素质等方面特别突出。</a:t>
            </a:r>
            <a:endParaRPr lang="zh-CN" altLang="en-US" sz="2135" dirty="0">
              <a:solidFill>
                <a:srgbClr val="3F3F3F"/>
              </a:solidFill>
              <a:latin typeface="方正小标宋简体" panose="03000509000000000000" pitchFamily="65" charset="-122"/>
              <a:ea typeface="方正小标宋简体" panose="03000509000000000000" pitchFamily="65" charset="-122"/>
            </a:endParaRPr>
          </a:p>
        </p:txBody>
      </p:sp>
    </p:spTree>
  </p:cSld>
  <p:clrMapOvr>
    <a:masterClrMapping/>
  </p:clrMapOvr>
  <p:transition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gimg2.baidu.com/image_search/src=http%3A%2F%2Fnimg.ws.126.net%2F%3Furl%3Dhttp%253A%252F%252Fdingyue.ws.126.net%252F2021%252F0404%252F7823073aj00qr1mz4001qc000u000aam.jpg%26thumbnail%3D650x2147483647%26quality%3D80%26type%3Djpg&amp;refer=http%3A%2F%2Fnimg.ws.126.net&amp;app=2002&amp;size=f9999,10000&amp;q=a80&amp;n=0&amp;g=0n&amp;fmt=jpeg?sec=1621587880&amp;t=3cbbda1d580e1b8e57c7f74ab104b8a4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6241" y="4157506"/>
            <a:ext cx="6043593" cy="2265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6" name="组合 15"/>
          <p:cNvGrpSpPr/>
          <p:nvPr/>
        </p:nvGrpSpPr>
        <p:grpSpPr>
          <a:xfrm>
            <a:off x="204894" y="302261"/>
            <a:ext cx="11548533" cy="872913"/>
            <a:chOff x="242" y="357"/>
            <a:chExt cx="13640" cy="1031"/>
          </a:xfrm>
        </p:grpSpPr>
        <p:sp>
          <p:nvSpPr>
            <p:cNvPr id="17" name="矩形 16"/>
            <p:cNvSpPr/>
            <p:nvPr/>
          </p:nvSpPr>
          <p:spPr>
            <a:xfrm>
              <a:off x="242" y="1214"/>
              <a:ext cx="13640" cy="174"/>
            </a:xfrm>
            <a:prstGeom prst="rect">
              <a:avLst/>
            </a:prstGeom>
            <a:solidFill>
              <a:srgbClr val="133E92">
                <a:alpha val="9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200">
                <a:defRPr/>
              </a:pPr>
              <a:endParaRPr lang="zh-CN" altLang="en-US">
                <a:solidFill>
                  <a:prstClr val="white"/>
                </a:solidFill>
                <a:latin typeface="方正粗黑宋简体" panose="02000000000000000000" charset="-122"/>
                <a:ea typeface="方正粗黑宋简体" panose="02000000000000000000" charset="-122"/>
              </a:endParaRPr>
            </a:p>
          </p:txBody>
        </p:sp>
        <p:grpSp>
          <p:nvGrpSpPr>
            <p:cNvPr id="18" name="组合 17"/>
            <p:cNvGrpSpPr/>
            <p:nvPr/>
          </p:nvGrpSpPr>
          <p:grpSpPr>
            <a:xfrm>
              <a:off x="336" y="357"/>
              <a:ext cx="854" cy="733"/>
              <a:chOff x="242" y="425"/>
              <a:chExt cx="854" cy="733"/>
            </a:xfrm>
          </p:grpSpPr>
          <p:sp>
            <p:nvSpPr>
              <p:cNvPr id="19" name="矩形 18"/>
              <p:cNvSpPr/>
              <p:nvPr/>
            </p:nvSpPr>
            <p:spPr>
              <a:xfrm>
                <a:off x="510" y="648"/>
                <a:ext cx="587" cy="510"/>
              </a:xfrm>
              <a:prstGeom prst="rect">
                <a:avLst/>
              </a:prstGeom>
              <a:noFill/>
              <a:ln w="28575" cmpd="sng">
                <a:solidFill>
                  <a:schemeClr val="accent1">
                    <a:lumMod val="90000"/>
                    <a:lumOff val="1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200">
                  <a:defRPr/>
                </a:pPr>
                <a:endParaRPr lang="zh-CN" altLang="en-US">
                  <a:solidFill>
                    <a:schemeClr val="accent1">
                      <a:lumMod val="90000"/>
                      <a:lumOff val="10000"/>
                    </a:schemeClr>
                  </a:solidFill>
                  <a:latin typeface="方正粗黑宋简体" panose="02000000000000000000" charset="-122"/>
                  <a:ea typeface="方正粗黑宋简体" panose="02000000000000000000" charset="-122"/>
                </a:endParaRPr>
              </a:p>
            </p:txBody>
          </p:sp>
          <p:sp>
            <p:nvSpPr>
              <p:cNvPr id="20" name="矩形 19"/>
              <p:cNvSpPr/>
              <p:nvPr/>
            </p:nvSpPr>
            <p:spPr>
              <a:xfrm>
                <a:off x="242" y="425"/>
                <a:ext cx="570" cy="532"/>
              </a:xfrm>
              <a:prstGeom prst="rect">
                <a:avLst/>
              </a:prstGeom>
              <a:noFill/>
              <a:ln w="28575" cmpd="sng">
                <a:solidFill>
                  <a:schemeClr val="accent1">
                    <a:lumMod val="90000"/>
                    <a:lumOff val="1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200">
                  <a:defRPr/>
                </a:pPr>
                <a:endParaRPr lang="zh-CN" altLang="en-US">
                  <a:solidFill>
                    <a:prstClr val="white"/>
                  </a:solidFill>
                  <a:latin typeface="方正粗黑宋简体" panose="02000000000000000000" charset="-122"/>
                  <a:ea typeface="方正粗黑宋简体" panose="02000000000000000000" charset="-122"/>
                </a:endParaRPr>
              </a:p>
            </p:txBody>
          </p:sp>
        </p:grpSp>
        <p:sp>
          <p:nvSpPr>
            <p:cNvPr id="21" name="矩形 20"/>
            <p:cNvSpPr/>
            <p:nvPr/>
          </p:nvSpPr>
          <p:spPr>
            <a:xfrm>
              <a:off x="1190" y="489"/>
              <a:ext cx="9427" cy="69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altLang="zh-CN" sz="3200" dirty="0" smtClean="0">
                  <a:solidFill>
                    <a:srgbClr val="002F8A"/>
                  </a:solidFill>
                  <a:latin typeface="方正粗黑宋简体" panose="02000000000000000000" charset="-122"/>
                  <a:ea typeface="方正粗黑宋简体" panose="02000000000000000000" charset="-122"/>
                </a:rPr>
                <a:t>《</a:t>
              </a:r>
              <a:r>
                <a:rPr lang="zh-CN" altLang="en-US" sz="3200" dirty="0">
                  <a:solidFill>
                    <a:srgbClr val="002F8A"/>
                  </a:solidFill>
                  <a:latin typeface="方正粗黑宋简体" panose="02000000000000000000" charset="-122"/>
                  <a:ea typeface="方正粗黑宋简体" panose="02000000000000000000" charset="-122"/>
                </a:rPr>
                <a:t>国家奖学金申请审批表</a:t>
              </a:r>
              <a:r>
                <a:rPr lang="en-US" altLang="zh-CN" sz="3200" dirty="0">
                  <a:solidFill>
                    <a:srgbClr val="002F8A"/>
                  </a:solidFill>
                  <a:latin typeface="方正粗黑宋简体" panose="02000000000000000000" charset="-122"/>
                  <a:ea typeface="方正粗黑宋简体" panose="02000000000000000000" charset="-122"/>
                </a:rPr>
                <a:t>》</a:t>
              </a:r>
              <a:r>
                <a:rPr lang="zh-CN" altLang="en-US" sz="3200" dirty="0">
                  <a:solidFill>
                    <a:srgbClr val="002F8A"/>
                  </a:solidFill>
                  <a:latin typeface="方正粗黑宋简体" panose="02000000000000000000" charset="-122"/>
                  <a:ea typeface="方正粗黑宋简体" panose="02000000000000000000" charset="-122"/>
                </a:rPr>
                <a:t>填写的常见问题</a:t>
              </a:r>
              <a:endParaRPr lang="zh-CN" altLang="en-US" sz="3200" dirty="0">
                <a:solidFill>
                  <a:schemeClr val="accent1">
                    <a:lumMod val="90000"/>
                    <a:lumOff val="10000"/>
                  </a:schemeClr>
                </a:solidFill>
                <a:latin typeface="方正粗黑宋简体" panose="02000000000000000000" charset="-122"/>
                <a:ea typeface="方正粗黑宋简体" panose="02000000000000000000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320120" y="2323737"/>
            <a:ext cx="10753195" cy="7080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665" b="1" dirty="0">
                <a:solidFill>
                  <a:srgbClr val="FF0000"/>
                </a:solidFill>
                <a:latin typeface="方正小标宋简体" panose="03000509000000000000" pitchFamily="65" charset="-122"/>
                <a:ea typeface="方正小标宋简体" panose="03000509000000000000" pitchFamily="65" charset="-122"/>
              </a:rPr>
              <a:t>要  求：</a:t>
            </a:r>
            <a:r>
              <a:rPr lang="zh-CN" altLang="en-US" sz="2135" dirty="0">
                <a:solidFill>
                  <a:srgbClr val="3F3F3F"/>
                </a:solidFill>
                <a:latin typeface="方正小标宋简体" panose="03000509000000000000" pitchFamily="65" charset="-122"/>
                <a:ea typeface="方正小标宋简体" panose="03000509000000000000" pitchFamily="65" charset="-122"/>
              </a:rPr>
              <a:t>申请理由应为申请者</a:t>
            </a:r>
            <a:r>
              <a:rPr lang="zh-CN" altLang="en-US" sz="2665" dirty="0">
                <a:solidFill>
                  <a:srgbClr val="FF0000"/>
                </a:solidFill>
                <a:latin typeface="方正小标宋简体" panose="03000509000000000000" pitchFamily="65" charset="-122"/>
                <a:ea typeface="方正小标宋简体" panose="03000509000000000000" pitchFamily="65" charset="-122"/>
              </a:rPr>
              <a:t>参评学年</a:t>
            </a:r>
            <a:r>
              <a:rPr lang="zh-CN" altLang="en-US" sz="2135" dirty="0">
                <a:solidFill>
                  <a:srgbClr val="3F3F3F"/>
                </a:solidFill>
                <a:latin typeface="方正小标宋简体" panose="03000509000000000000" pitchFamily="65" charset="-122"/>
                <a:ea typeface="方正小标宋简体" panose="03000509000000000000" pitchFamily="65" charset="-122"/>
              </a:rPr>
              <a:t>的全面、简要、真实的表现描述。</a:t>
            </a:r>
            <a:endParaRPr lang="zh-CN" altLang="en-US" sz="2135" dirty="0">
              <a:solidFill>
                <a:srgbClr val="3F3F3F"/>
              </a:solidFill>
              <a:latin typeface="方正小标宋简体" panose="03000509000000000000" pitchFamily="65" charset="-122"/>
              <a:ea typeface="方正小标宋简体" panose="03000509000000000000" pitchFamily="65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12862" y="1450340"/>
            <a:ext cx="11167713" cy="99501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935" dirty="0" smtClean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（十）</a:t>
            </a:r>
            <a:r>
              <a:rPr lang="zh-CN" altLang="en-US" sz="2935" dirty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个别学生将自己高中阶段的表现写进本学年国家奖学金“申请理由”。</a:t>
            </a:r>
            <a:endParaRPr lang="zh-CN" altLang="en-US" sz="2935" dirty="0"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2812" y="3158343"/>
            <a:ext cx="10753195" cy="99501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935" dirty="0" smtClean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（</a:t>
            </a:r>
            <a:r>
              <a:rPr lang="zh-CN" altLang="en-US" sz="2935" dirty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十一</a:t>
            </a:r>
            <a:r>
              <a:rPr lang="zh-CN" altLang="en-US" sz="2935" dirty="0" smtClean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）</a:t>
            </a:r>
            <a:r>
              <a:rPr lang="zh-CN" altLang="en-US" sz="2935" dirty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部分学生所填“申请理由”思想政治理论学习内容在与时俱进方面有待加强。</a:t>
            </a:r>
            <a:endParaRPr lang="zh-CN" altLang="en-US" sz="2935" dirty="0"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91011" y="4246882"/>
            <a:ext cx="5759647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665" b="1" dirty="0">
                <a:solidFill>
                  <a:srgbClr val="FF0000"/>
                </a:solidFill>
                <a:latin typeface="方正小标宋简体" panose="03000509000000000000" pitchFamily="65" charset="-122"/>
                <a:ea typeface="方正小标宋简体" panose="03000509000000000000" pitchFamily="65" charset="-122"/>
              </a:rPr>
              <a:t>要  求：</a:t>
            </a:r>
            <a:r>
              <a:rPr lang="zh-CN" altLang="en-US" sz="2135" dirty="0">
                <a:solidFill>
                  <a:srgbClr val="3F3F3F"/>
                </a:solidFill>
                <a:latin typeface="方正小标宋简体" panose="03000509000000000000" pitchFamily="65" charset="-122"/>
                <a:ea typeface="方正小标宋简体" panose="03000509000000000000" pitchFamily="65" charset="-122"/>
              </a:rPr>
              <a:t>学生应在习近平新时代中国特色社会主义思想指引下，自觉加强思想政治理论学习，不断提高政治素养，坚持与时俱进。</a:t>
            </a:r>
            <a:endParaRPr lang="zh-CN" altLang="en-US" sz="2135" dirty="0">
              <a:solidFill>
                <a:srgbClr val="3F3F3F"/>
              </a:solidFill>
              <a:latin typeface="方正小标宋简体" panose="03000509000000000000" pitchFamily="65" charset="-122"/>
              <a:ea typeface="方正小标宋简体" panose="03000509000000000000" pitchFamily="65" charset="-122"/>
            </a:endParaRPr>
          </a:p>
        </p:txBody>
      </p:sp>
    </p:spTree>
  </p:cSld>
  <p:clrMapOvr>
    <a:masterClrMapping/>
  </p:clrMapOvr>
  <p:transition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204894" y="302261"/>
            <a:ext cx="11548533" cy="872913"/>
            <a:chOff x="242" y="357"/>
            <a:chExt cx="13640" cy="1031"/>
          </a:xfrm>
        </p:grpSpPr>
        <p:sp>
          <p:nvSpPr>
            <p:cNvPr id="17" name="矩形 16"/>
            <p:cNvSpPr/>
            <p:nvPr/>
          </p:nvSpPr>
          <p:spPr>
            <a:xfrm>
              <a:off x="242" y="1214"/>
              <a:ext cx="13640" cy="174"/>
            </a:xfrm>
            <a:prstGeom prst="rect">
              <a:avLst/>
            </a:prstGeom>
            <a:solidFill>
              <a:srgbClr val="133E92">
                <a:alpha val="9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200">
                <a:defRPr/>
              </a:pPr>
              <a:endParaRPr lang="zh-CN" altLang="en-US">
                <a:solidFill>
                  <a:prstClr val="white"/>
                </a:solidFill>
                <a:latin typeface="方正粗黑宋简体" panose="02000000000000000000" charset="-122"/>
                <a:ea typeface="方正粗黑宋简体" panose="02000000000000000000" charset="-122"/>
              </a:endParaRPr>
            </a:p>
          </p:txBody>
        </p:sp>
        <p:grpSp>
          <p:nvGrpSpPr>
            <p:cNvPr id="18" name="组合 17"/>
            <p:cNvGrpSpPr/>
            <p:nvPr/>
          </p:nvGrpSpPr>
          <p:grpSpPr>
            <a:xfrm>
              <a:off x="336" y="357"/>
              <a:ext cx="854" cy="733"/>
              <a:chOff x="242" y="425"/>
              <a:chExt cx="854" cy="733"/>
            </a:xfrm>
          </p:grpSpPr>
          <p:sp>
            <p:nvSpPr>
              <p:cNvPr id="19" name="矩形 18"/>
              <p:cNvSpPr/>
              <p:nvPr/>
            </p:nvSpPr>
            <p:spPr>
              <a:xfrm>
                <a:off x="510" y="648"/>
                <a:ext cx="587" cy="510"/>
              </a:xfrm>
              <a:prstGeom prst="rect">
                <a:avLst/>
              </a:prstGeom>
              <a:noFill/>
              <a:ln w="28575" cmpd="sng">
                <a:solidFill>
                  <a:schemeClr val="accent1">
                    <a:lumMod val="90000"/>
                    <a:lumOff val="1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200">
                  <a:defRPr/>
                </a:pPr>
                <a:endParaRPr lang="zh-CN" altLang="en-US">
                  <a:solidFill>
                    <a:schemeClr val="accent1">
                      <a:lumMod val="90000"/>
                      <a:lumOff val="10000"/>
                    </a:schemeClr>
                  </a:solidFill>
                  <a:latin typeface="方正粗黑宋简体" panose="02000000000000000000" charset="-122"/>
                  <a:ea typeface="方正粗黑宋简体" panose="02000000000000000000" charset="-122"/>
                </a:endParaRPr>
              </a:p>
            </p:txBody>
          </p:sp>
          <p:sp>
            <p:nvSpPr>
              <p:cNvPr id="20" name="矩形 19"/>
              <p:cNvSpPr/>
              <p:nvPr/>
            </p:nvSpPr>
            <p:spPr>
              <a:xfrm>
                <a:off x="242" y="425"/>
                <a:ext cx="570" cy="532"/>
              </a:xfrm>
              <a:prstGeom prst="rect">
                <a:avLst/>
              </a:prstGeom>
              <a:noFill/>
              <a:ln w="28575" cmpd="sng">
                <a:solidFill>
                  <a:schemeClr val="accent1">
                    <a:lumMod val="90000"/>
                    <a:lumOff val="1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200">
                  <a:defRPr/>
                </a:pPr>
                <a:endParaRPr lang="zh-CN" altLang="en-US">
                  <a:solidFill>
                    <a:prstClr val="white"/>
                  </a:solidFill>
                  <a:latin typeface="方正粗黑宋简体" panose="02000000000000000000" charset="-122"/>
                  <a:ea typeface="方正粗黑宋简体" panose="02000000000000000000" charset="-122"/>
                </a:endParaRPr>
              </a:p>
            </p:txBody>
          </p:sp>
        </p:grpSp>
        <p:sp>
          <p:nvSpPr>
            <p:cNvPr id="21" name="矩形 20"/>
            <p:cNvSpPr/>
            <p:nvPr/>
          </p:nvSpPr>
          <p:spPr>
            <a:xfrm>
              <a:off x="1190" y="489"/>
              <a:ext cx="9427" cy="69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altLang="zh-CN" sz="3200" dirty="0" smtClean="0">
                  <a:solidFill>
                    <a:srgbClr val="002F8A"/>
                  </a:solidFill>
                  <a:latin typeface="方正粗黑宋简体" panose="02000000000000000000" charset="-122"/>
                  <a:ea typeface="方正粗黑宋简体" panose="02000000000000000000" charset="-122"/>
                </a:rPr>
                <a:t>《</a:t>
              </a:r>
              <a:r>
                <a:rPr lang="zh-CN" altLang="en-US" sz="3200" dirty="0">
                  <a:solidFill>
                    <a:srgbClr val="002F8A"/>
                  </a:solidFill>
                  <a:latin typeface="方正粗黑宋简体" panose="02000000000000000000" charset="-122"/>
                  <a:ea typeface="方正粗黑宋简体" panose="02000000000000000000" charset="-122"/>
                </a:rPr>
                <a:t>国家奖学金申请审批表</a:t>
              </a:r>
              <a:r>
                <a:rPr lang="en-US" altLang="zh-CN" sz="3200" dirty="0">
                  <a:solidFill>
                    <a:srgbClr val="002F8A"/>
                  </a:solidFill>
                  <a:latin typeface="方正粗黑宋简体" panose="02000000000000000000" charset="-122"/>
                  <a:ea typeface="方正粗黑宋简体" panose="02000000000000000000" charset="-122"/>
                </a:rPr>
                <a:t>》</a:t>
              </a:r>
              <a:r>
                <a:rPr lang="zh-CN" altLang="en-US" sz="3200" dirty="0">
                  <a:solidFill>
                    <a:srgbClr val="002F8A"/>
                  </a:solidFill>
                  <a:latin typeface="方正粗黑宋简体" panose="02000000000000000000" charset="-122"/>
                  <a:ea typeface="方正粗黑宋简体" panose="02000000000000000000" charset="-122"/>
                </a:rPr>
                <a:t>填写的常见问题</a:t>
              </a:r>
              <a:endParaRPr lang="zh-CN" altLang="en-US" sz="3200" dirty="0">
                <a:solidFill>
                  <a:schemeClr val="accent1">
                    <a:lumMod val="90000"/>
                    <a:lumOff val="10000"/>
                  </a:schemeClr>
                </a:solidFill>
                <a:latin typeface="方正粗黑宋简体" panose="02000000000000000000" charset="-122"/>
                <a:ea typeface="方正粗黑宋简体" panose="02000000000000000000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320120" y="2384761"/>
            <a:ext cx="10753195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665" b="1" dirty="0">
                <a:solidFill>
                  <a:srgbClr val="FF0000"/>
                </a:solidFill>
                <a:latin typeface="方正小标宋简体" panose="03000509000000000000" pitchFamily="65" charset="-122"/>
                <a:ea typeface="方正小标宋简体" panose="03000509000000000000" pitchFamily="65" charset="-122"/>
              </a:rPr>
              <a:t>要  求：</a:t>
            </a:r>
            <a:r>
              <a:rPr lang="zh-CN" altLang="en-US" sz="2135" dirty="0">
                <a:solidFill>
                  <a:srgbClr val="3F3F3F"/>
                </a:solidFill>
                <a:latin typeface="方正小标宋简体" panose="03000509000000000000" pitchFamily="65" charset="-122"/>
                <a:ea typeface="方正小标宋简体" panose="03000509000000000000" pitchFamily="65" charset="-122"/>
              </a:rPr>
              <a:t>申请理由应为学生本人手写或打印，做到逻辑清晰、层次分明、格式整齐、语句通顺，无错字、别字，无使用不当的标点符号，无涂改，严谨规范，整洁美观，字数</a:t>
            </a:r>
            <a:r>
              <a:rPr lang="en-US" altLang="zh-CN" sz="2135" dirty="0">
                <a:solidFill>
                  <a:srgbClr val="3F3F3F"/>
                </a:solidFill>
                <a:latin typeface="方正小标宋简体" panose="03000509000000000000" pitchFamily="65" charset="-122"/>
                <a:ea typeface="方正小标宋简体" panose="03000509000000000000" pitchFamily="65" charset="-122"/>
              </a:rPr>
              <a:t>200</a:t>
            </a:r>
            <a:r>
              <a:rPr lang="zh-CN" altLang="en-US" sz="2135" dirty="0">
                <a:solidFill>
                  <a:srgbClr val="3F3F3F"/>
                </a:solidFill>
                <a:latin typeface="方正小标宋简体" panose="03000509000000000000" pitchFamily="65" charset="-122"/>
                <a:ea typeface="方正小标宋简体" panose="03000509000000000000" pitchFamily="65" charset="-122"/>
              </a:rPr>
              <a:t>字左右。</a:t>
            </a:r>
            <a:endParaRPr lang="zh-CN" altLang="en-US" sz="2135" dirty="0">
              <a:solidFill>
                <a:srgbClr val="3F3F3F"/>
              </a:solidFill>
              <a:latin typeface="方正小标宋简体" panose="03000509000000000000" pitchFamily="65" charset="-122"/>
              <a:ea typeface="方正小标宋简体" panose="03000509000000000000" pitchFamily="65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12862" y="1450340"/>
            <a:ext cx="11167713" cy="99501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935" dirty="0" smtClean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（十二）</a:t>
            </a:r>
            <a:r>
              <a:rPr lang="zh-CN" altLang="en-US" sz="2935" dirty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个别“申请理由”书写不规范，存在涂抹、错别字、语句不通顺、字迹潦草等现象。</a:t>
            </a:r>
            <a:endParaRPr lang="zh-CN" altLang="en-US" sz="2935" dirty="0"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12860" y="3981802"/>
            <a:ext cx="10753195" cy="5436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935" dirty="0" smtClean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（十三）</a:t>
            </a:r>
            <a:r>
              <a:rPr lang="zh-CN" altLang="en-US" sz="2935" dirty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个别学生出现申请时间晚于推荐时间。</a:t>
            </a:r>
            <a:endParaRPr lang="zh-CN" altLang="en-US" sz="2935" dirty="0"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20120" y="4473241"/>
            <a:ext cx="10788835" cy="12003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665" b="1" dirty="0">
                <a:solidFill>
                  <a:srgbClr val="FF0000"/>
                </a:solidFill>
                <a:latin typeface="方正小标宋简体" panose="03000509000000000000" pitchFamily="65" charset="-122"/>
                <a:ea typeface="方正小标宋简体" panose="03000509000000000000" pitchFamily="65" charset="-122"/>
              </a:rPr>
              <a:t>要  求：</a:t>
            </a:r>
            <a:r>
              <a:rPr lang="zh-CN" altLang="en-US" sz="2135" dirty="0">
                <a:solidFill>
                  <a:srgbClr val="3F3F3F"/>
                </a:solidFill>
                <a:latin typeface="方正小标宋简体" panose="03000509000000000000" pitchFamily="65" charset="-122"/>
                <a:ea typeface="方正小标宋简体" panose="03000509000000000000" pitchFamily="65" charset="-122"/>
              </a:rPr>
              <a:t>学生申请时间应</a:t>
            </a:r>
            <a:r>
              <a:rPr lang="zh-CN" altLang="en-US" sz="2665" dirty="0">
                <a:solidFill>
                  <a:srgbClr val="FF0000"/>
                </a:solidFill>
                <a:latin typeface="方正小标宋简体" panose="03000509000000000000" pitchFamily="65" charset="-122"/>
                <a:ea typeface="方正小标宋简体" panose="03000509000000000000" pitchFamily="65" charset="-122"/>
              </a:rPr>
              <a:t>不晚于</a:t>
            </a:r>
            <a:r>
              <a:rPr lang="zh-CN" altLang="en-US" sz="2135" dirty="0">
                <a:solidFill>
                  <a:srgbClr val="FF0000"/>
                </a:solidFill>
                <a:latin typeface="方正小标宋简体" panose="03000509000000000000" pitchFamily="65" charset="-122"/>
                <a:ea typeface="方正小标宋简体" panose="03000509000000000000" pitchFamily="65" charset="-122"/>
              </a:rPr>
              <a:t>辅导员或班主任推荐时间</a:t>
            </a:r>
            <a:r>
              <a:rPr lang="zh-CN" altLang="en-US" sz="2135" dirty="0">
                <a:latin typeface="方正小标宋简体" panose="03000509000000000000" pitchFamily="65" charset="-122"/>
                <a:ea typeface="方正小标宋简体" panose="03000509000000000000" pitchFamily="65" charset="-122"/>
              </a:rPr>
              <a:t>。</a:t>
            </a:r>
            <a:r>
              <a:rPr lang="zh-CN" altLang="en-US" sz="2135" dirty="0">
                <a:solidFill>
                  <a:srgbClr val="3F3F3F"/>
                </a:solidFill>
                <a:latin typeface="方正小标宋简体" panose="03000509000000000000" pitchFamily="65" charset="-122"/>
                <a:ea typeface="方正小标宋简体" panose="03000509000000000000" pitchFamily="65" charset="-122"/>
              </a:rPr>
              <a:t>对于日期不合规定者，直接取消名额。</a:t>
            </a:r>
            <a:endParaRPr lang="zh-CN" altLang="en-US" sz="2135" dirty="0">
              <a:solidFill>
                <a:srgbClr val="3F3F3F"/>
              </a:solidFill>
              <a:latin typeface="方正小标宋简体" panose="03000509000000000000" pitchFamily="65" charset="-122"/>
              <a:ea typeface="方正小标宋简体" panose="03000509000000000000" pitchFamily="65" charset="-122"/>
            </a:endParaRPr>
          </a:p>
        </p:txBody>
      </p:sp>
    </p:spTree>
  </p:cSld>
  <p:clrMapOvr>
    <a:masterClrMapping/>
  </p:clrMapOvr>
  <p:transition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337" y="356870"/>
            <a:ext cx="5760640" cy="5088141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0" y="5593623"/>
            <a:ext cx="12192000" cy="7080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665" b="1" dirty="0">
                <a:latin typeface="方正小标宋简体" panose="03000509000000000000" pitchFamily="65" charset="-122"/>
                <a:ea typeface="方正小标宋简体" panose="03000509000000000000" pitchFamily="65" charset="-122"/>
              </a:rPr>
              <a:t>书写较为潦草，且多处涂改，</a:t>
            </a:r>
            <a:endParaRPr lang="zh-CN" altLang="en-US" sz="2135" dirty="0">
              <a:latin typeface="方正小标宋简体" panose="03000509000000000000" pitchFamily="65" charset="-122"/>
              <a:ea typeface="方正小标宋简体" panose="03000509000000000000" pitchFamily="65" charset="-122"/>
            </a:endParaRPr>
          </a:p>
        </p:txBody>
      </p:sp>
      <p:pic>
        <p:nvPicPr>
          <p:cNvPr id="7" name="图片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0041" y="357643"/>
            <a:ext cx="5568619" cy="5086597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204894" y="302261"/>
            <a:ext cx="11548533" cy="872913"/>
            <a:chOff x="242" y="357"/>
            <a:chExt cx="13640" cy="1031"/>
          </a:xfrm>
        </p:grpSpPr>
        <p:sp>
          <p:nvSpPr>
            <p:cNvPr id="17" name="矩形 16"/>
            <p:cNvSpPr/>
            <p:nvPr/>
          </p:nvSpPr>
          <p:spPr>
            <a:xfrm>
              <a:off x="242" y="1214"/>
              <a:ext cx="13640" cy="174"/>
            </a:xfrm>
            <a:prstGeom prst="rect">
              <a:avLst/>
            </a:prstGeom>
            <a:solidFill>
              <a:srgbClr val="133E92">
                <a:alpha val="9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200">
                <a:defRPr/>
              </a:pPr>
              <a:endParaRPr lang="zh-CN" altLang="en-US">
                <a:solidFill>
                  <a:prstClr val="white"/>
                </a:solidFill>
                <a:latin typeface="方正粗黑宋简体" panose="02000000000000000000" charset="-122"/>
                <a:ea typeface="方正粗黑宋简体" panose="02000000000000000000" charset="-122"/>
              </a:endParaRPr>
            </a:p>
          </p:txBody>
        </p:sp>
        <p:grpSp>
          <p:nvGrpSpPr>
            <p:cNvPr id="18" name="组合 17"/>
            <p:cNvGrpSpPr/>
            <p:nvPr/>
          </p:nvGrpSpPr>
          <p:grpSpPr>
            <a:xfrm>
              <a:off x="336" y="357"/>
              <a:ext cx="854" cy="733"/>
              <a:chOff x="242" y="425"/>
              <a:chExt cx="854" cy="733"/>
            </a:xfrm>
          </p:grpSpPr>
          <p:sp>
            <p:nvSpPr>
              <p:cNvPr id="19" name="矩形 18"/>
              <p:cNvSpPr/>
              <p:nvPr/>
            </p:nvSpPr>
            <p:spPr>
              <a:xfrm>
                <a:off x="510" y="648"/>
                <a:ext cx="587" cy="510"/>
              </a:xfrm>
              <a:prstGeom prst="rect">
                <a:avLst/>
              </a:prstGeom>
              <a:noFill/>
              <a:ln w="28575" cmpd="sng">
                <a:solidFill>
                  <a:schemeClr val="accent1">
                    <a:lumMod val="90000"/>
                    <a:lumOff val="1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200">
                  <a:defRPr/>
                </a:pPr>
                <a:endParaRPr lang="zh-CN" altLang="en-US">
                  <a:solidFill>
                    <a:schemeClr val="accent1">
                      <a:lumMod val="90000"/>
                      <a:lumOff val="10000"/>
                    </a:schemeClr>
                  </a:solidFill>
                  <a:latin typeface="方正粗黑宋简体" panose="02000000000000000000" charset="-122"/>
                  <a:ea typeface="方正粗黑宋简体" panose="02000000000000000000" charset="-122"/>
                </a:endParaRPr>
              </a:p>
            </p:txBody>
          </p:sp>
          <p:sp>
            <p:nvSpPr>
              <p:cNvPr id="20" name="矩形 19"/>
              <p:cNvSpPr/>
              <p:nvPr/>
            </p:nvSpPr>
            <p:spPr>
              <a:xfrm>
                <a:off x="242" y="425"/>
                <a:ext cx="570" cy="532"/>
              </a:xfrm>
              <a:prstGeom prst="rect">
                <a:avLst/>
              </a:prstGeom>
              <a:noFill/>
              <a:ln w="28575" cmpd="sng">
                <a:solidFill>
                  <a:schemeClr val="accent1">
                    <a:lumMod val="90000"/>
                    <a:lumOff val="1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200">
                  <a:defRPr/>
                </a:pPr>
                <a:endParaRPr lang="zh-CN" altLang="en-US">
                  <a:solidFill>
                    <a:prstClr val="white"/>
                  </a:solidFill>
                  <a:latin typeface="方正粗黑宋简体" panose="02000000000000000000" charset="-122"/>
                  <a:ea typeface="方正粗黑宋简体" panose="02000000000000000000" charset="-122"/>
                </a:endParaRPr>
              </a:p>
            </p:txBody>
          </p:sp>
        </p:grpSp>
        <p:sp>
          <p:nvSpPr>
            <p:cNvPr id="21" name="矩形 20"/>
            <p:cNvSpPr/>
            <p:nvPr/>
          </p:nvSpPr>
          <p:spPr>
            <a:xfrm>
              <a:off x="1190" y="489"/>
              <a:ext cx="9427" cy="69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altLang="zh-CN" sz="3200" dirty="0" smtClean="0">
                  <a:solidFill>
                    <a:srgbClr val="002F8A"/>
                  </a:solidFill>
                  <a:latin typeface="方正粗黑宋简体" panose="02000000000000000000" charset="-122"/>
                  <a:ea typeface="方正粗黑宋简体" panose="02000000000000000000" charset="-122"/>
                </a:rPr>
                <a:t>《</a:t>
              </a:r>
              <a:r>
                <a:rPr lang="zh-CN" altLang="en-US" sz="3200" dirty="0">
                  <a:solidFill>
                    <a:srgbClr val="002F8A"/>
                  </a:solidFill>
                  <a:latin typeface="方正粗黑宋简体" panose="02000000000000000000" charset="-122"/>
                  <a:ea typeface="方正粗黑宋简体" panose="02000000000000000000" charset="-122"/>
                </a:rPr>
                <a:t>国家奖学金申请审批表</a:t>
              </a:r>
              <a:r>
                <a:rPr lang="en-US" altLang="zh-CN" sz="3200" dirty="0">
                  <a:solidFill>
                    <a:srgbClr val="002F8A"/>
                  </a:solidFill>
                  <a:latin typeface="方正粗黑宋简体" panose="02000000000000000000" charset="-122"/>
                  <a:ea typeface="方正粗黑宋简体" panose="02000000000000000000" charset="-122"/>
                </a:rPr>
                <a:t>》</a:t>
              </a:r>
              <a:r>
                <a:rPr lang="zh-CN" altLang="en-US" sz="3200" dirty="0">
                  <a:solidFill>
                    <a:srgbClr val="002F8A"/>
                  </a:solidFill>
                  <a:latin typeface="方正粗黑宋简体" panose="02000000000000000000" charset="-122"/>
                  <a:ea typeface="方正粗黑宋简体" panose="02000000000000000000" charset="-122"/>
                </a:rPr>
                <a:t>填写的常见问题</a:t>
              </a:r>
              <a:endParaRPr lang="zh-CN" altLang="en-US" sz="3200" dirty="0">
                <a:solidFill>
                  <a:schemeClr val="accent1">
                    <a:lumMod val="90000"/>
                    <a:lumOff val="10000"/>
                  </a:schemeClr>
                </a:solidFill>
                <a:latin typeface="方正粗黑宋简体" panose="02000000000000000000" charset="-122"/>
                <a:ea typeface="方正粗黑宋简体" panose="02000000000000000000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320120" y="1976895"/>
            <a:ext cx="10753195" cy="7080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665" b="1" dirty="0">
                <a:solidFill>
                  <a:srgbClr val="FF0000"/>
                </a:solidFill>
                <a:latin typeface="方正小标宋简体" panose="03000509000000000000" pitchFamily="65" charset="-122"/>
                <a:ea typeface="方正小标宋简体" panose="03000509000000000000" pitchFamily="65" charset="-122"/>
              </a:rPr>
              <a:t>要  求：</a:t>
            </a:r>
            <a:r>
              <a:rPr lang="zh-CN" altLang="en-US" sz="2135" dirty="0">
                <a:solidFill>
                  <a:srgbClr val="3F3F3F"/>
                </a:solidFill>
                <a:latin typeface="方正小标宋简体" panose="03000509000000000000" pitchFamily="65" charset="-122"/>
                <a:ea typeface="方正小标宋简体" panose="03000509000000000000" pitchFamily="65" charset="-122"/>
              </a:rPr>
              <a:t>申请人签名，必须是申请人本人手签，</a:t>
            </a:r>
            <a:r>
              <a:rPr lang="zh-CN" altLang="en-US" sz="2135" dirty="0" smtClean="0">
                <a:solidFill>
                  <a:srgbClr val="3F3F3F"/>
                </a:solidFill>
                <a:latin typeface="方正小标宋简体" panose="03000509000000000000" pitchFamily="65" charset="-122"/>
                <a:ea typeface="方正小标宋简体" panose="03000509000000000000" pitchFamily="65" charset="-122"/>
              </a:rPr>
              <a:t>不可代</a:t>
            </a:r>
            <a:r>
              <a:rPr lang="zh-CN" altLang="en-US" sz="2135" dirty="0">
                <a:solidFill>
                  <a:srgbClr val="3F3F3F"/>
                </a:solidFill>
                <a:latin typeface="方正小标宋简体" panose="03000509000000000000" pitchFamily="65" charset="-122"/>
                <a:ea typeface="方正小标宋简体" panose="03000509000000000000" pitchFamily="65" charset="-122"/>
              </a:rPr>
              <a:t>签。</a:t>
            </a:r>
            <a:endParaRPr lang="zh-CN" altLang="en-US" sz="2135" dirty="0">
              <a:solidFill>
                <a:srgbClr val="3F3F3F"/>
              </a:solidFill>
              <a:latin typeface="方正小标宋简体" panose="03000509000000000000" pitchFamily="65" charset="-122"/>
              <a:ea typeface="方正小标宋简体" panose="03000509000000000000" pitchFamily="65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12862" y="1450341"/>
            <a:ext cx="11167713" cy="5436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935" dirty="0" smtClean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（十四）</a:t>
            </a:r>
            <a:r>
              <a:rPr lang="zh-CN" altLang="en-US" sz="2935" dirty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申请人签名</a:t>
            </a:r>
            <a:r>
              <a:rPr lang="zh-CN" altLang="en-US" sz="2935" dirty="0" smtClean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存在代</a:t>
            </a:r>
            <a:r>
              <a:rPr lang="zh-CN" altLang="en-US" sz="2935" dirty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签等问题。</a:t>
            </a:r>
            <a:endParaRPr lang="zh-CN" altLang="en-US" sz="2935" dirty="0"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</p:txBody>
      </p:sp>
    </p:spTree>
  </p:cSld>
  <p:clrMapOvr>
    <a:masterClrMapping/>
  </p:clrMapOvr>
  <p:transition>
    <p:wipe/>
  </p:transition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1696</Words>
  <Application>WPS 演示</Application>
  <PresentationFormat>宽屏</PresentationFormat>
  <Paragraphs>86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21" baseType="lpstr">
      <vt:lpstr>Arial</vt:lpstr>
      <vt:lpstr>宋体</vt:lpstr>
      <vt:lpstr>Wingdings</vt:lpstr>
      <vt:lpstr>方正粗黑宋简体</vt:lpstr>
      <vt:lpstr>Times New Roman</vt:lpstr>
      <vt:lpstr>方正小标宋简体</vt:lpstr>
      <vt:lpstr>微软雅黑</vt:lpstr>
      <vt:lpstr>Arial Unicode MS</vt:lpstr>
      <vt:lpstr>等线 Light</vt:lpstr>
      <vt:lpstr>等线</vt:lpstr>
      <vt:lpstr>Calibri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仲会</dc:creator>
  <cp:lastModifiedBy>DELL</cp:lastModifiedBy>
  <cp:revision>19</cp:revision>
  <dcterms:created xsi:type="dcterms:W3CDTF">2021-10-11T07:39:00Z</dcterms:created>
  <dcterms:modified xsi:type="dcterms:W3CDTF">2021-10-14T01:36:15Z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A93F976E898C47499258B114401B3938</vt:lpwstr>
  </property>
  <property fmtid="{D5CDD505-2E9C-101B-9397-08002B2CF9AE}" pid="3" name="KSOProductBuildVer">
    <vt:lpwstr>2052-11.1.0.10938</vt:lpwstr>
  </property>
</Properties>
</file>